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0" r:id="rId4"/>
    <p:sldId id="283" r:id="rId5"/>
    <p:sldId id="260" r:id="rId6"/>
    <p:sldId id="282" r:id="rId7"/>
    <p:sldId id="284" r:id="rId8"/>
    <p:sldId id="285" r:id="rId9"/>
    <p:sldId id="272" r:id="rId10"/>
    <p:sldId id="280" r:id="rId11"/>
    <p:sldId id="286" r:id="rId12"/>
    <p:sldId id="275" r:id="rId13"/>
    <p:sldId id="287" r:id="rId14"/>
    <p:sldId id="288" r:id="rId15"/>
    <p:sldId id="281" r:id="rId16"/>
    <p:sldId id="265" r:id="rId17"/>
    <p:sldId id="277" r:id="rId18"/>
    <p:sldId id="289" r:id="rId19"/>
    <p:sldId id="278" r:id="rId20"/>
    <p:sldId id="291" r:id="rId21"/>
    <p:sldId id="290" r:id="rId22"/>
    <p:sldId id="26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t, Martina" initials="BM" lastIdx="1" clrIdx="0">
    <p:extLst>
      <p:ext uri="{19B8F6BF-5375-455C-9EA6-DF929625EA0E}">
        <p15:presenceInfo xmlns:p15="http://schemas.microsoft.com/office/powerpoint/2012/main" userId="S-1-5-21-1436637245-520980865-784352226-26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107" d="100"/>
          <a:sy n="107" d="100"/>
        </p:scale>
        <p:origin x="60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20BB3-EAD2-4732-B58F-CEE8FE60FCF6}" type="datetimeFigureOut">
              <a:rPr lang="de-DE" smtClean="0"/>
              <a:t>01.04.2025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62D55-863C-4AA5-93BA-DA75FF0513E2}" type="slidenum">
              <a:rPr lang="de-DE" smtClean="0"/>
              <a:t>‹Nr.›</a:t>
            </a:fld>
            <a:endParaRPr lang="de-DE"/>
          </a:p>
        </p:txBody>
      </p:sp>
    </p:spTree>
    <p:extLst>
      <p:ext uri="{BB962C8B-B14F-4D97-AF65-F5344CB8AC3E}">
        <p14:creationId xmlns:p14="http://schemas.microsoft.com/office/powerpoint/2010/main" val="241021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7EA75-DAEA-4682-AF3F-F09C0933B3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1AFA38D-8A70-4A01-B30B-912EC14CF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884BE60-0D77-473C-B513-2E3BB576B88B}"/>
              </a:ext>
            </a:extLst>
          </p:cNvPr>
          <p:cNvSpPr>
            <a:spLocks noGrp="1"/>
          </p:cNvSpPr>
          <p:nvPr>
            <p:ph type="dt" sz="half" idx="10"/>
          </p:nvPr>
        </p:nvSpPr>
        <p:spPr/>
        <p:txBody>
          <a:bodyPr/>
          <a:lstStyle/>
          <a:p>
            <a:fld id="{09277760-5595-494A-AEDA-75960A2C0112}" type="datetime1">
              <a:rPr lang="de-DE" smtClean="0"/>
              <a:t>01.04.2025</a:t>
            </a:fld>
            <a:endParaRPr lang="de-DE"/>
          </a:p>
        </p:txBody>
      </p:sp>
      <p:sp>
        <p:nvSpPr>
          <p:cNvPr id="5" name="Fußzeilenplatzhalter 4">
            <a:extLst>
              <a:ext uri="{FF2B5EF4-FFF2-40B4-BE49-F238E27FC236}">
                <a16:creationId xmlns:a16="http://schemas.microsoft.com/office/drawing/2014/main" id="{80AA22C2-140C-4C83-A7CA-CEA004339E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5705E2-CDCD-4D08-B0E6-5FB3DA8AB4C2}"/>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5466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2EE2A-A782-4311-B694-F8FDD7914CE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457ED5B-8592-429E-B015-264240C26A9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BDF04C-BE3D-4BD3-A6C9-218F272672E1}"/>
              </a:ext>
            </a:extLst>
          </p:cNvPr>
          <p:cNvSpPr>
            <a:spLocks noGrp="1"/>
          </p:cNvSpPr>
          <p:nvPr>
            <p:ph type="dt" sz="half" idx="10"/>
          </p:nvPr>
        </p:nvSpPr>
        <p:spPr/>
        <p:txBody>
          <a:bodyPr/>
          <a:lstStyle/>
          <a:p>
            <a:fld id="{C3F7BFFD-51E7-480D-9106-E8C9EC702AF0}" type="datetime1">
              <a:rPr lang="de-DE" smtClean="0"/>
              <a:t>01.04.2025</a:t>
            </a:fld>
            <a:endParaRPr lang="de-DE"/>
          </a:p>
        </p:txBody>
      </p:sp>
      <p:sp>
        <p:nvSpPr>
          <p:cNvPr id="5" name="Fußzeilenplatzhalter 4">
            <a:extLst>
              <a:ext uri="{FF2B5EF4-FFF2-40B4-BE49-F238E27FC236}">
                <a16:creationId xmlns:a16="http://schemas.microsoft.com/office/drawing/2014/main" id="{815DFE76-2B23-4B7F-B576-5AA3B21A70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D0DB64-E796-4F64-9318-F74E5F19D420}"/>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2096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84D2983-20D9-44C6-927D-AC31C2DB527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5829FC7-DE3F-46AB-9CA1-0D15BE2AA53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0AE424-7DE6-4EEC-82EC-7101EE62CD31}"/>
              </a:ext>
            </a:extLst>
          </p:cNvPr>
          <p:cNvSpPr>
            <a:spLocks noGrp="1"/>
          </p:cNvSpPr>
          <p:nvPr>
            <p:ph type="dt" sz="half" idx="10"/>
          </p:nvPr>
        </p:nvSpPr>
        <p:spPr/>
        <p:txBody>
          <a:bodyPr/>
          <a:lstStyle/>
          <a:p>
            <a:fld id="{1C78CD52-BB89-4D90-972C-6FCBB1EC3D62}" type="datetime1">
              <a:rPr lang="de-DE" smtClean="0"/>
              <a:t>01.04.2025</a:t>
            </a:fld>
            <a:endParaRPr lang="de-DE"/>
          </a:p>
        </p:txBody>
      </p:sp>
      <p:sp>
        <p:nvSpPr>
          <p:cNvPr id="5" name="Fußzeilenplatzhalter 4">
            <a:extLst>
              <a:ext uri="{FF2B5EF4-FFF2-40B4-BE49-F238E27FC236}">
                <a16:creationId xmlns:a16="http://schemas.microsoft.com/office/drawing/2014/main" id="{7CEB88EC-E9FE-4163-A4C3-2FEA95CFC1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A177BA-B792-4A10-94CC-D74D139DABB6}"/>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8155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7A7F1-A4C8-4711-A5F0-AAF96F6A87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59920C-D697-4070-A208-53155F11D43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C611AD-5925-4CB9-AC40-5C77F58BD097}"/>
              </a:ext>
            </a:extLst>
          </p:cNvPr>
          <p:cNvSpPr>
            <a:spLocks noGrp="1"/>
          </p:cNvSpPr>
          <p:nvPr>
            <p:ph type="dt" sz="half" idx="10"/>
          </p:nvPr>
        </p:nvSpPr>
        <p:spPr/>
        <p:txBody>
          <a:bodyPr/>
          <a:lstStyle/>
          <a:p>
            <a:fld id="{4E83C79C-FDCA-4753-94B5-00EF1F3E4EE9}" type="datetime1">
              <a:rPr lang="de-DE" smtClean="0"/>
              <a:t>01.04.2025</a:t>
            </a:fld>
            <a:endParaRPr lang="de-DE"/>
          </a:p>
        </p:txBody>
      </p:sp>
      <p:sp>
        <p:nvSpPr>
          <p:cNvPr id="5" name="Fußzeilenplatzhalter 4">
            <a:extLst>
              <a:ext uri="{FF2B5EF4-FFF2-40B4-BE49-F238E27FC236}">
                <a16:creationId xmlns:a16="http://schemas.microsoft.com/office/drawing/2014/main" id="{1B89BA81-F910-4836-AC42-59A25AA769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45CF82-33B8-43CA-A434-4F17F372CF7B}"/>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3010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95FA3-E746-446B-BF4F-EAEDCE39538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FD0EC7-2DEB-4345-AE83-CE04CD073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AF40653-8B7D-425D-B4FA-C2B10720303F}"/>
              </a:ext>
            </a:extLst>
          </p:cNvPr>
          <p:cNvSpPr>
            <a:spLocks noGrp="1"/>
          </p:cNvSpPr>
          <p:nvPr>
            <p:ph type="dt" sz="half" idx="10"/>
          </p:nvPr>
        </p:nvSpPr>
        <p:spPr/>
        <p:txBody>
          <a:bodyPr/>
          <a:lstStyle/>
          <a:p>
            <a:fld id="{87E58AA8-F79A-456B-9C8C-63FC4CE468CB}" type="datetime1">
              <a:rPr lang="de-DE" smtClean="0"/>
              <a:t>01.04.2025</a:t>
            </a:fld>
            <a:endParaRPr lang="de-DE"/>
          </a:p>
        </p:txBody>
      </p:sp>
      <p:sp>
        <p:nvSpPr>
          <p:cNvPr id="5" name="Fußzeilenplatzhalter 4">
            <a:extLst>
              <a:ext uri="{FF2B5EF4-FFF2-40B4-BE49-F238E27FC236}">
                <a16:creationId xmlns:a16="http://schemas.microsoft.com/office/drawing/2014/main" id="{08C4C5B6-08F0-4D0F-9B4E-7728D31221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5DB8A6-F069-439A-BF0F-93C39F8ADB87}"/>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48015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EA8EB-4E8F-4660-BC44-2340E545BB9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A59BA2F-8F31-447F-8C02-BAD77BB633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62DFE78-E3DC-4196-B409-E8DE76A302F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27379BB-FCCB-4377-AECA-035A66155A4B}"/>
              </a:ext>
            </a:extLst>
          </p:cNvPr>
          <p:cNvSpPr>
            <a:spLocks noGrp="1"/>
          </p:cNvSpPr>
          <p:nvPr>
            <p:ph type="dt" sz="half" idx="10"/>
          </p:nvPr>
        </p:nvSpPr>
        <p:spPr/>
        <p:txBody>
          <a:bodyPr/>
          <a:lstStyle/>
          <a:p>
            <a:fld id="{AF3459E1-FE43-435F-9366-21E06A7B0C25}" type="datetime1">
              <a:rPr lang="de-DE" smtClean="0"/>
              <a:t>01.04.2025</a:t>
            </a:fld>
            <a:endParaRPr lang="de-DE"/>
          </a:p>
        </p:txBody>
      </p:sp>
      <p:sp>
        <p:nvSpPr>
          <p:cNvPr id="6" name="Fußzeilenplatzhalter 5">
            <a:extLst>
              <a:ext uri="{FF2B5EF4-FFF2-40B4-BE49-F238E27FC236}">
                <a16:creationId xmlns:a16="http://schemas.microsoft.com/office/drawing/2014/main" id="{040EBAE7-ABF8-474A-9E24-A5497447953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FE3478-5D5D-4367-8256-30C2CA02E3A1}"/>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260137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18116-7D56-4E8D-8697-1BB39BC9F06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ABC0846-1573-4500-A694-4EE7DE1A9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E1452E-C221-4687-B123-F5C08D0733F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43678EF-E381-4FC9-B581-D6012307F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AC04474-FB1E-44F9-BE7E-B7DCB0453F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CA08123-E294-4B8E-A6FE-F5F235E34362}"/>
              </a:ext>
            </a:extLst>
          </p:cNvPr>
          <p:cNvSpPr>
            <a:spLocks noGrp="1"/>
          </p:cNvSpPr>
          <p:nvPr>
            <p:ph type="dt" sz="half" idx="10"/>
          </p:nvPr>
        </p:nvSpPr>
        <p:spPr/>
        <p:txBody>
          <a:bodyPr/>
          <a:lstStyle/>
          <a:p>
            <a:fld id="{9325E810-1113-4B94-B563-433D132B55EE}" type="datetime1">
              <a:rPr lang="de-DE" smtClean="0"/>
              <a:t>01.04.2025</a:t>
            </a:fld>
            <a:endParaRPr lang="de-DE"/>
          </a:p>
        </p:txBody>
      </p:sp>
      <p:sp>
        <p:nvSpPr>
          <p:cNvPr id="8" name="Fußzeilenplatzhalter 7">
            <a:extLst>
              <a:ext uri="{FF2B5EF4-FFF2-40B4-BE49-F238E27FC236}">
                <a16:creationId xmlns:a16="http://schemas.microsoft.com/office/drawing/2014/main" id="{941C02FF-8464-408E-A503-E919B39165D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066FB6D-3EFF-4E9C-9C2D-2E2261F0EF6A}"/>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105710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F900D-DF8A-4FDD-8576-B3E8C0DD6A6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BC0CB58-543B-4F05-9F70-9CF8FE633D6F}"/>
              </a:ext>
            </a:extLst>
          </p:cNvPr>
          <p:cNvSpPr>
            <a:spLocks noGrp="1"/>
          </p:cNvSpPr>
          <p:nvPr>
            <p:ph type="dt" sz="half" idx="10"/>
          </p:nvPr>
        </p:nvSpPr>
        <p:spPr/>
        <p:txBody>
          <a:bodyPr/>
          <a:lstStyle/>
          <a:p>
            <a:fld id="{95D2CCA7-FEC9-461B-BB46-3DDA9A3D19FE}" type="datetime1">
              <a:rPr lang="de-DE" smtClean="0"/>
              <a:t>01.04.2025</a:t>
            </a:fld>
            <a:endParaRPr lang="de-DE"/>
          </a:p>
        </p:txBody>
      </p:sp>
      <p:sp>
        <p:nvSpPr>
          <p:cNvPr id="4" name="Fußzeilenplatzhalter 3">
            <a:extLst>
              <a:ext uri="{FF2B5EF4-FFF2-40B4-BE49-F238E27FC236}">
                <a16:creationId xmlns:a16="http://schemas.microsoft.com/office/drawing/2014/main" id="{BA57E3C7-4CD7-4794-B72C-109BB8C69F2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82B7EF7-C263-447F-9A08-E6DF31E76819}"/>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397060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F34BBC-4566-4D2C-B2D4-851C72872C4D}"/>
              </a:ext>
            </a:extLst>
          </p:cNvPr>
          <p:cNvSpPr>
            <a:spLocks noGrp="1"/>
          </p:cNvSpPr>
          <p:nvPr>
            <p:ph type="dt" sz="half" idx="10"/>
          </p:nvPr>
        </p:nvSpPr>
        <p:spPr/>
        <p:txBody>
          <a:bodyPr/>
          <a:lstStyle/>
          <a:p>
            <a:fld id="{86115A94-6AD0-4602-8B6E-726DDB9926A1}" type="datetime1">
              <a:rPr lang="de-DE" smtClean="0"/>
              <a:t>01.04.2025</a:t>
            </a:fld>
            <a:endParaRPr lang="de-DE"/>
          </a:p>
        </p:txBody>
      </p:sp>
      <p:sp>
        <p:nvSpPr>
          <p:cNvPr id="3" name="Fußzeilenplatzhalter 2">
            <a:extLst>
              <a:ext uri="{FF2B5EF4-FFF2-40B4-BE49-F238E27FC236}">
                <a16:creationId xmlns:a16="http://schemas.microsoft.com/office/drawing/2014/main" id="{7D126D0B-3550-4E91-8459-64E8C846B69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ECDDA0E-0165-48E0-B3A8-3F86F81FEE63}"/>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368110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DEE30-3711-463D-8EDC-ADE16DED52C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567ABBE-7A5F-46F5-BB21-438016A7E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A255FA-C5A3-48B6-8E1F-634C51A2F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9D35A12-3485-4C1A-AF4D-A0A511B86269}"/>
              </a:ext>
            </a:extLst>
          </p:cNvPr>
          <p:cNvSpPr>
            <a:spLocks noGrp="1"/>
          </p:cNvSpPr>
          <p:nvPr>
            <p:ph type="dt" sz="half" idx="10"/>
          </p:nvPr>
        </p:nvSpPr>
        <p:spPr/>
        <p:txBody>
          <a:bodyPr/>
          <a:lstStyle/>
          <a:p>
            <a:fld id="{FC8CE5B1-B1DD-4BA7-9E46-F3741C1764D9}" type="datetime1">
              <a:rPr lang="de-DE" smtClean="0"/>
              <a:t>01.04.2025</a:t>
            </a:fld>
            <a:endParaRPr lang="de-DE"/>
          </a:p>
        </p:txBody>
      </p:sp>
      <p:sp>
        <p:nvSpPr>
          <p:cNvPr id="6" name="Fußzeilenplatzhalter 5">
            <a:extLst>
              <a:ext uri="{FF2B5EF4-FFF2-40B4-BE49-F238E27FC236}">
                <a16:creationId xmlns:a16="http://schemas.microsoft.com/office/drawing/2014/main" id="{679831D0-8923-4461-9BB5-C759C55FA0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82E432B-3B4F-43AF-8CE6-ED6826261083}"/>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368942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94A3F-6CC3-4173-A858-C7F4B272D1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C32D3A-6675-4408-888F-415931A0A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E517C71-CCDA-4D1C-BD61-2C91D9EB1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520F60-5BC8-4BEB-A757-4AC12643FF2A}"/>
              </a:ext>
            </a:extLst>
          </p:cNvPr>
          <p:cNvSpPr>
            <a:spLocks noGrp="1"/>
          </p:cNvSpPr>
          <p:nvPr>
            <p:ph type="dt" sz="half" idx="10"/>
          </p:nvPr>
        </p:nvSpPr>
        <p:spPr/>
        <p:txBody>
          <a:bodyPr/>
          <a:lstStyle/>
          <a:p>
            <a:fld id="{F09A4616-BEF5-4F6D-A203-27D38BC2DF20}" type="datetime1">
              <a:rPr lang="de-DE" smtClean="0"/>
              <a:t>01.04.2025</a:t>
            </a:fld>
            <a:endParaRPr lang="de-DE"/>
          </a:p>
        </p:txBody>
      </p:sp>
      <p:sp>
        <p:nvSpPr>
          <p:cNvPr id="6" name="Fußzeilenplatzhalter 5">
            <a:extLst>
              <a:ext uri="{FF2B5EF4-FFF2-40B4-BE49-F238E27FC236}">
                <a16:creationId xmlns:a16="http://schemas.microsoft.com/office/drawing/2014/main" id="{E0CCDAF8-19D2-4A36-B31A-61B41FB3A3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890DFB-B645-4706-86C0-AA769866EDB2}"/>
              </a:ext>
            </a:extLst>
          </p:cNvPr>
          <p:cNvSpPr>
            <a:spLocks noGrp="1"/>
          </p:cNvSpPr>
          <p:nvPr>
            <p:ph type="sldNum" sz="quarter" idx="12"/>
          </p:nvPr>
        </p:nvSpPr>
        <p:spPr/>
        <p:txBody>
          <a:bodyPr/>
          <a:lstStyle/>
          <a:p>
            <a:fld id="{AEA41322-639D-4450-AB30-E337FB47DCB8}" type="slidenum">
              <a:rPr lang="de-DE" smtClean="0"/>
              <a:t>‹Nr.›</a:t>
            </a:fld>
            <a:endParaRPr lang="de-DE"/>
          </a:p>
        </p:txBody>
      </p:sp>
    </p:spTree>
    <p:extLst>
      <p:ext uri="{BB962C8B-B14F-4D97-AF65-F5344CB8AC3E}">
        <p14:creationId xmlns:p14="http://schemas.microsoft.com/office/powerpoint/2010/main" val="10520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225537F-E218-408A-AE2B-1467233AC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B91C7B6-FF70-4FA3-A616-EF5FD1172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27A048-4BC9-41D4-9324-B9A87ABD2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96CB5-F773-4CBF-BA81-A2A749125A53}" type="datetime1">
              <a:rPr lang="de-DE" smtClean="0"/>
              <a:t>01.04.2025</a:t>
            </a:fld>
            <a:endParaRPr lang="de-DE"/>
          </a:p>
        </p:txBody>
      </p:sp>
      <p:sp>
        <p:nvSpPr>
          <p:cNvPr id="5" name="Fußzeilenplatzhalter 4">
            <a:extLst>
              <a:ext uri="{FF2B5EF4-FFF2-40B4-BE49-F238E27FC236}">
                <a16:creationId xmlns:a16="http://schemas.microsoft.com/office/drawing/2014/main" id="{8DAEFFAE-3C7C-4030-8C00-43458241A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0B37C55-B774-4FED-85FA-22C3B6AC2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41322-639D-4450-AB30-E337FB47DCB8}" type="slidenum">
              <a:rPr lang="de-DE" smtClean="0"/>
              <a:t>‹Nr.›</a:t>
            </a:fld>
            <a:endParaRPr lang="de-DE"/>
          </a:p>
        </p:txBody>
      </p:sp>
    </p:spTree>
    <p:extLst>
      <p:ext uri="{BB962C8B-B14F-4D97-AF65-F5344CB8AC3E}">
        <p14:creationId xmlns:p14="http://schemas.microsoft.com/office/powerpoint/2010/main" val="5143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6">
            <a:extLst>
              <a:ext uri="{FF2B5EF4-FFF2-40B4-BE49-F238E27FC236}">
                <a16:creationId xmlns:a16="http://schemas.microsoft.com/office/drawing/2014/main" id="{ABC9A67F-A96B-45D0-A851-72D057314155}"/>
              </a:ext>
            </a:extLst>
          </p:cNvPr>
          <p:cNvSpPr>
            <a:spLocks noGrp="1"/>
          </p:cNvSpPr>
          <p:nvPr>
            <p:ph type="subTitle" idx="1"/>
          </p:nvPr>
        </p:nvSpPr>
        <p:spPr>
          <a:xfrm>
            <a:off x="2281237" y="5218152"/>
            <a:ext cx="7629525" cy="1057812"/>
          </a:xfrm>
        </p:spPr>
        <p:txBody>
          <a:bodyPr>
            <a:normAutofit fontScale="85000" lnSpcReduction="20000"/>
          </a:bodyPr>
          <a:lstStyle/>
          <a:p>
            <a:pPr algn="ctr"/>
            <a:r>
              <a:rPr lang="de-DE" dirty="0"/>
              <a:t>Prof. Dr. Martina Brandt</a:t>
            </a:r>
          </a:p>
          <a:p>
            <a:r>
              <a:rPr lang="de-DE" dirty="0"/>
              <a:t>TU Dortmund</a:t>
            </a:r>
          </a:p>
          <a:p>
            <a:pPr algn="ctr"/>
            <a:r>
              <a:rPr lang="de-DE" dirty="0"/>
              <a:t>Vorsitzende der Neunten Altersberichtskommission</a:t>
            </a:r>
          </a:p>
        </p:txBody>
      </p:sp>
      <p:sp>
        <p:nvSpPr>
          <p:cNvPr id="6" name="Textfeld 5">
            <a:extLst>
              <a:ext uri="{FF2B5EF4-FFF2-40B4-BE49-F238E27FC236}">
                <a16:creationId xmlns:a16="http://schemas.microsoft.com/office/drawing/2014/main" id="{E7C5176A-BDDE-465A-A291-07BCB7947CE9}"/>
              </a:ext>
            </a:extLst>
          </p:cNvPr>
          <p:cNvSpPr txBox="1"/>
          <p:nvPr/>
        </p:nvSpPr>
        <p:spPr>
          <a:xfrm>
            <a:off x="3417416" y="4138258"/>
            <a:ext cx="5357172" cy="400110"/>
          </a:xfrm>
          <a:prstGeom prst="rect">
            <a:avLst/>
          </a:prstGeom>
          <a:noFill/>
        </p:spPr>
        <p:txBody>
          <a:bodyPr wrap="none" rtlCol="0">
            <a:spAutoFit/>
          </a:bodyPr>
          <a:lstStyle/>
          <a:p>
            <a:pPr algn="ctr"/>
            <a:r>
              <a:rPr lang="de-DE" sz="2000" dirty="0">
                <a:solidFill>
                  <a:schemeClr val="accent1">
                    <a:lumMod val="75000"/>
                  </a:schemeClr>
                </a:solidFill>
              </a:rPr>
              <a:t>Zum Neunten Altersbericht der Bundesregierung</a:t>
            </a:r>
          </a:p>
        </p:txBody>
      </p:sp>
      <p:sp>
        <p:nvSpPr>
          <p:cNvPr id="7" name="Textfeld 6">
            <a:extLst>
              <a:ext uri="{FF2B5EF4-FFF2-40B4-BE49-F238E27FC236}">
                <a16:creationId xmlns:a16="http://schemas.microsoft.com/office/drawing/2014/main" id="{1DD3FF46-AC75-4B68-A186-DA091BF48859}"/>
              </a:ext>
            </a:extLst>
          </p:cNvPr>
          <p:cNvSpPr txBox="1"/>
          <p:nvPr/>
        </p:nvSpPr>
        <p:spPr>
          <a:xfrm>
            <a:off x="1215226" y="1788563"/>
            <a:ext cx="9761582" cy="2123658"/>
          </a:xfrm>
          <a:prstGeom prst="rect">
            <a:avLst/>
          </a:prstGeom>
          <a:noFill/>
        </p:spPr>
        <p:txBody>
          <a:bodyPr wrap="none" rtlCol="0">
            <a:spAutoFit/>
          </a:bodyPr>
          <a:lstStyle/>
          <a:p>
            <a:pPr algn="ctr"/>
            <a:r>
              <a:rPr lang="de-DE" sz="2000" dirty="0"/>
              <a:t>Impuls auf der Klausursitzung der Evangelischen Arbeitsgemeinschaft für Altenarbeit (</a:t>
            </a:r>
            <a:r>
              <a:rPr lang="de-DE" sz="2000" dirty="0" err="1"/>
              <a:t>EAfA</a:t>
            </a:r>
            <a:r>
              <a:rPr lang="de-DE" sz="2000" dirty="0"/>
              <a:t>) </a:t>
            </a:r>
          </a:p>
          <a:p>
            <a:pPr algn="ctr"/>
            <a:r>
              <a:rPr lang="de-DE" sz="2000" dirty="0"/>
              <a:t>in der EKD am 22. Juli 2024</a:t>
            </a:r>
          </a:p>
          <a:p>
            <a:pPr algn="ctr"/>
            <a:endParaRPr lang="de-DE" sz="2000" dirty="0"/>
          </a:p>
          <a:p>
            <a:pPr algn="ctr"/>
            <a:endParaRPr lang="de-DE" sz="2000" dirty="0"/>
          </a:p>
          <a:p>
            <a:pPr algn="ctr"/>
            <a:r>
              <a:rPr lang="de-DE" sz="2600" b="1" dirty="0">
                <a:solidFill>
                  <a:schemeClr val="accent1">
                    <a:lumMod val="75000"/>
                  </a:schemeClr>
                </a:solidFill>
              </a:rPr>
              <a:t>Alt werden in Deutschland</a:t>
            </a:r>
          </a:p>
          <a:p>
            <a:pPr algn="ctr"/>
            <a:r>
              <a:rPr lang="de-DE" sz="2600" b="1" dirty="0">
                <a:solidFill>
                  <a:schemeClr val="accent1">
                    <a:lumMod val="75000"/>
                  </a:schemeClr>
                </a:solidFill>
              </a:rPr>
              <a:t>Vielfalt der Potenziale und Ungleichheit der Teilhabechancen</a:t>
            </a:r>
          </a:p>
        </p:txBody>
      </p:sp>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2"/>
          </p:nvPr>
        </p:nvSpPr>
        <p:spPr/>
        <p:txBody>
          <a:bodyPr/>
          <a:lstStyle/>
          <a:p>
            <a:fld id="{AEA41322-639D-4450-AB30-E337FB47DCB8}" type="slidenum">
              <a:rPr lang="de-DE" smtClean="0"/>
              <a:t>1</a:t>
            </a:fld>
            <a:endParaRPr lang="de-DE"/>
          </a:p>
        </p:txBody>
      </p:sp>
    </p:spTree>
    <p:extLst>
      <p:ext uri="{BB962C8B-B14F-4D97-AF65-F5344CB8AC3E}">
        <p14:creationId xmlns:p14="http://schemas.microsoft.com/office/powerpoint/2010/main" val="115985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sp>
        <p:nvSpPr>
          <p:cNvPr id="2" name="Foliennummernplatzhalter 1"/>
          <p:cNvSpPr>
            <a:spLocks noGrp="1"/>
          </p:cNvSpPr>
          <p:nvPr>
            <p:ph type="sldNum" sz="quarter" idx="12"/>
          </p:nvPr>
        </p:nvSpPr>
        <p:spPr/>
        <p:txBody>
          <a:bodyPr/>
          <a:lstStyle/>
          <a:p>
            <a:fld id="{AEA41322-639D-4450-AB30-E337FB47DCB8}" type="slidenum">
              <a:rPr lang="de-DE" smtClean="0"/>
              <a:t>10</a:t>
            </a:fld>
            <a:endParaRPr lang="de-DE"/>
          </a:p>
        </p:txBody>
      </p:sp>
      <p:sp>
        <p:nvSpPr>
          <p:cNvPr id="60" name="Textfeld 59">
            <a:extLst>
              <a:ext uri="{FF2B5EF4-FFF2-40B4-BE49-F238E27FC236}">
                <a16:creationId xmlns:a16="http://schemas.microsoft.com/office/drawing/2014/main" id="{73B64D0C-F001-4291-BB4C-F328D7BC9386}"/>
              </a:ext>
            </a:extLst>
          </p:cNvPr>
          <p:cNvSpPr txBox="1"/>
          <p:nvPr/>
        </p:nvSpPr>
        <p:spPr>
          <a:xfrm>
            <a:off x="424019" y="735856"/>
            <a:ext cx="2295115" cy="400110"/>
          </a:xfrm>
          <a:prstGeom prst="rect">
            <a:avLst/>
          </a:prstGeom>
          <a:noFill/>
        </p:spPr>
        <p:txBody>
          <a:bodyPr wrap="none" rtlCol="0">
            <a:spAutoFit/>
          </a:bodyPr>
          <a:lstStyle/>
          <a:p>
            <a:r>
              <a:rPr lang="de-DE" sz="2000" dirty="0">
                <a:solidFill>
                  <a:schemeClr val="accent1">
                    <a:lumMod val="75000"/>
                  </a:schemeClr>
                </a:solidFill>
              </a:rPr>
              <a:t>Zeit und Arbeitsplan</a:t>
            </a:r>
            <a:endParaRPr lang="de-DE" sz="2000" dirty="0">
              <a:solidFill>
                <a:srgbClr val="FF0000"/>
              </a:solidFill>
            </a:endParaRPr>
          </a:p>
        </p:txBody>
      </p:sp>
      <p:cxnSp>
        <p:nvCxnSpPr>
          <p:cNvPr id="61" name="Gerader Verbinder 60">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Gruppieren 1"/>
          <p:cNvGrpSpPr>
            <a:grpSpLocks/>
          </p:cNvGrpSpPr>
          <p:nvPr/>
        </p:nvGrpSpPr>
        <p:grpSpPr bwMode="auto">
          <a:xfrm>
            <a:off x="615425" y="1550197"/>
            <a:ext cx="10193414" cy="4548888"/>
            <a:chOff x="539749" y="2689225"/>
            <a:chExt cx="8135940" cy="3296601"/>
          </a:xfrm>
        </p:grpSpPr>
        <p:sp>
          <p:nvSpPr>
            <p:cNvPr id="65" name="Rectangle 10"/>
            <p:cNvSpPr>
              <a:spLocks noChangeArrowheads="1"/>
            </p:cNvSpPr>
            <p:nvPr/>
          </p:nvSpPr>
          <p:spPr bwMode="auto">
            <a:xfrm>
              <a:off x="539749" y="4340014"/>
              <a:ext cx="1583978" cy="304741"/>
            </a:xfrm>
            <a:prstGeom prst="rect">
              <a:avLst/>
            </a:prstGeom>
            <a:solidFill>
              <a:srgbClr val="92D050"/>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a:latin typeface="Arial" panose="020B0604020202020204" pitchFamily="34" charset="0"/>
                </a:rPr>
                <a:t>2022</a:t>
              </a:r>
            </a:p>
          </p:txBody>
        </p:sp>
        <p:sp>
          <p:nvSpPr>
            <p:cNvPr id="66" name="Rectangle 12"/>
            <p:cNvSpPr>
              <a:spLocks noChangeArrowheads="1"/>
            </p:cNvSpPr>
            <p:nvPr/>
          </p:nvSpPr>
          <p:spPr bwMode="auto">
            <a:xfrm>
              <a:off x="2123727" y="4340015"/>
              <a:ext cx="3312369" cy="304741"/>
            </a:xfrm>
            <a:prstGeom prst="rect">
              <a:avLst/>
            </a:prstGeom>
            <a:solidFill>
              <a:srgbClr val="92D050"/>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a:latin typeface="Arial" panose="020B0604020202020204" pitchFamily="34" charset="0"/>
                </a:rPr>
                <a:t>2023</a:t>
              </a:r>
              <a:endParaRPr lang="de-DE" altLang="de-DE" sz="1200"/>
            </a:p>
          </p:txBody>
        </p:sp>
        <p:sp>
          <p:nvSpPr>
            <p:cNvPr id="67" name="Text Box 20"/>
            <p:cNvSpPr txBox="1">
              <a:spLocks noChangeArrowheads="1"/>
            </p:cNvSpPr>
            <p:nvPr/>
          </p:nvSpPr>
          <p:spPr bwMode="auto">
            <a:xfrm>
              <a:off x="539750" y="5383599"/>
              <a:ext cx="1295947" cy="602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a:latin typeface="Arial" panose="020B0604020202020204" pitchFamily="34" charset="0"/>
                </a:rPr>
                <a:t>Berufung und konstituierende Sitzung am 6. Juli 2022</a:t>
              </a:r>
              <a:endParaRPr lang="de-DE" altLang="de-DE" sz="1200"/>
            </a:p>
          </p:txBody>
        </p:sp>
        <p:sp>
          <p:nvSpPr>
            <p:cNvPr id="68" name="Text Box 83"/>
            <p:cNvSpPr txBox="1">
              <a:spLocks noChangeArrowheads="1"/>
            </p:cNvSpPr>
            <p:nvPr/>
          </p:nvSpPr>
          <p:spPr bwMode="auto">
            <a:xfrm>
              <a:off x="6505722" y="2693347"/>
              <a:ext cx="926224" cy="8698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de-DE" altLang="de-DE" sz="1200">
                  <a:latin typeface="Arial" panose="020B0604020202020204" pitchFamily="34" charset="0"/>
                </a:rPr>
                <a:t>11. Juli 2024: Übergabe des Berichts der Kommission an das BMFSFJ</a:t>
              </a:r>
            </a:p>
          </p:txBody>
        </p:sp>
        <p:sp>
          <p:nvSpPr>
            <p:cNvPr id="69" name="Text Box 20"/>
            <p:cNvSpPr txBox="1">
              <a:spLocks noChangeArrowheads="1"/>
            </p:cNvSpPr>
            <p:nvPr/>
          </p:nvSpPr>
          <p:spPr bwMode="auto">
            <a:xfrm>
              <a:off x="755579" y="4921653"/>
              <a:ext cx="6000153" cy="2007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dirty="0">
                  <a:latin typeface="Arial" panose="020B0604020202020204" pitchFamily="34" charset="0"/>
                </a:rPr>
                <a:t>17 Kommissionssitzungen (DZA &amp; online)</a:t>
              </a:r>
              <a:endParaRPr lang="de-DE" altLang="de-DE" sz="1200" dirty="0"/>
            </a:p>
          </p:txBody>
        </p:sp>
        <p:sp>
          <p:nvSpPr>
            <p:cNvPr id="70" name="Text Box 71"/>
            <p:cNvSpPr txBox="1">
              <a:spLocks noChangeArrowheads="1"/>
            </p:cNvSpPr>
            <p:nvPr/>
          </p:nvSpPr>
          <p:spPr bwMode="auto">
            <a:xfrm>
              <a:off x="2638279" y="3186330"/>
              <a:ext cx="2725810" cy="2007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dirty="0">
                  <a:latin typeface="Arial" panose="020B0604020202020204" pitchFamily="34" charset="0"/>
                </a:rPr>
                <a:t>5 Workshops, 3 Anhörungen mit Expert*innen</a:t>
              </a:r>
            </a:p>
          </p:txBody>
        </p:sp>
        <p:sp>
          <p:nvSpPr>
            <p:cNvPr id="71" name="Rectangle 12"/>
            <p:cNvSpPr>
              <a:spLocks noChangeArrowheads="1"/>
            </p:cNvSpPr>
            <p:nvPr/>
          </p:nvSpPr>
          <p:spPr bwMode="auto">
            <a:xfrm>
              <a:off x="5436097" y="4340014"/>
              <a:ext cx="3239592" cy="304741"/>
            </a:xfrm>
            <a:prstGeom prst="rect">
              <a:avLst/>
            </a:prstGeom>
            <a:solidFill>
              <a:srgbClr val="92D050"/>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a:latin typeface="Arial" panose="020B0604020202020204" pitchFamily="34" charset="0"/>
                </a:rPr>
                <a:t>2024</a:t>
              </a:r>
              <a:endParaRPr lang="de-DE" altLang="de-DE" sz="1200"/>
            </a:p>
          </p:txBody>
        </p:sp>
        <p:sp>
          <p:nvSpPr>
            <p:cNvPr id="72" name="Text Box 187"/>
            <p:cNvSpPr txBox="1">
              <a:spLocks noChangeArrowheads="1"/>
            </p:cNvSpPr>
            <p:nvPr/>
          </p:nvSpPr>
          <p:spPr bwMode="auto">
            <a:xfrm>
              <a:off x="7229586" y="3635784"/>
              <a:ext cx="1159606" cy="468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de-DE" altLang="de-DE" sz="1200">
                  <a:latin typeface="Arial" panose="020B0604020202020204" pitchFamily="34" charset="0"/>
                </a:rPr>
                <a:t>Bundesregierung erarbeitet Stellungnahme</a:t>
              </a:r>
            </a:p>
          </p:txBody>
        </p:sp>
        <p:sp>
          <p:nvSpPr>
            <p:cNvPr id="73" name="Geschweifte Klammer links 2"/>
            <p:cNvSpPr>
              <a:spLocks/>
            </p:cNvSpPr>
            <p:nvPr/>
          </p:nvSpPr>
          <p:spPr bwMode="auto">
            <a:xfrm rot="5400000">
              <a:off x="7770815" y="4139251"/>
              <a:ext cx="106358" cy="225365"/>
            </a:xfrm>
            <a:prstGeom prst="leftBrace">
              <a:avLst>
                <a:gd name="adj1" fmla="val 8406"/>
                <a:gd name="adj2" fmla="val 4914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endParaRPr lang="de-DE" altLang="de-DE" sz="1200">
                <a:latin typeface="Arial" panose="020B0604020202020204" pitchFamily="34" charset="0"/>
              </a:endParaRPr>
            </a:p>
          </p:txBody>
        </p:sp>
        <p:sp>
          <p:nvSpPr>
            <p:cNvPr id="74" name="Line 72"/>
            <p:cNvSpPr>
              <a:spLocks noChangeShapeType="1"/>
            </p:cNvSpPr>
            <p:nvPr/>
          </p:nvSpPr>
          <p:spPr bwMode="auto">
            <a:xfrm>
              <a:off x="8519655" y="3460182"/>
              <a:ext cx="12785" cy="8495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sz="1200"/>
            </a:p>
          </p:txBody>
        </p:sp>
        <p:sp>
          <p:nvSpPr>
            <p:cNvPr id="75" name="Text Box 161"/>
            <p:cNvSpPr txBox="1">
              <a:spLocks noChangeArrowheads="1"/>
            </p:cNvSpPr>
            <p:nvPr/>
          </p:nvSpPr>
          <p:spPr bwMode="auto">
            <a:xfrm>
              <a:off x="7545388" y="2689225"/>
              <a:ext cx="1130300" cy="736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de-DE" altLang="de-DE" sz="1200">
                  <a:latin typeface="Arial" panose="020B0604020202020204" pitchFamily="34" charset="0"/>
                </a:rPr>
                <a:t>Voraussichtlich Dezember 2024: Veröffentlichung des Berichts als BT-Drucksache</a:t>
              </a:r>
            </a:p>
          </p:txBody>
        </p:sp>
        <p:sp>
          <p:nvSpPr>
            <p:cNvPr id="76" name="Text Box 71"/>
            <p:cNvSpPr txBox="1">
              <a:spLocks noChangeArrowheads="1"/>
            </p:cNvSpPr>
            <p:nvPr/>
          </p:nvSpPr>
          <p:spPr bwMode="auto">
            <a:xfrm>
              <a:off x="1983425" y="2693347"/>
              <a:ext cx="3888532" cy="2007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de-DE" altLang="de-DE" sz="1200" dirty="0">
                  <a:latin typeface="Arial" panose="020B0604020202020204" pitchFamily="34" charset="0"/>
                </a:rPr>
                <a:t>Vergabe von 9 Expertisen</a:t>
              </a:r>
            </a:p>
          </p:txBody>
        </p:sp>
        <p:sp>
          <p:nvSpPr>
            <p:cNvPr id="77" name="Line 188"/>
            <p:cNvSpPr>
              <a:spLocks noChangeShapeType="1"/>
            </p:cNvSpPr>
            <p:nvPr/>
          </p:nvSpPr>
          <p:spPr bwMode="auto">
            <a:xfrm flipV="1">
              <a:off x="611560" y="4675445"/>
              <a:ext cx="0" cy="7081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de-DE" sz="1200"/>
            </a:p>
          </p:txBody>
        </p:sp>
        <p:sp>
          <p:nvSpPr>
            <p:cNvPr id="78" name="Text Box 71"/>
            <p:cNvSpPr txBox="1">
              <a:spLocks noChangeArrowheads="1"/>
            </p:cNvSpPr>
            <p:nvPr/>
          </p:nvSpPr>
          <p:spPr bwMode="auto">
            <a:xfrm>
              <a:off x="3747837" y="3592742"/>
              <a:ext cx="1130301" cy="468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de-DE" sz="1200" dirty="0">
                  <a:latin typeface="Arial" panose="020B0604020202020204" pitchFamily="34" charset="0"/>
                </a:rPr>
                <a:t>Gemeinsame Fachtagung mit der BAGSO</a:t>
              </a:r>
            </a:p>
          </p:txBody>
        </p:sp>
        <p:sp>
          <p:nvSpPr>
            <p:cNvPr id="79" name="Line 72"/>
            <p:cNvSpPr>
              <a:spLocks noChangeShapeType="1"/>
            </p:cNvSpPr>
            <p:nvPr/>
          </p:nvSpPr>
          <p:spPr bwMode="auto">
            <a:xfrm>
              <a:off x="7000770" y="3592742"/>
              <a:ext cx="5942" cy="7215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sz="1200"/>
            </a:p>
          </p:txBody>
        </p:sp>
        <p:sp>
          <p:nvSpPr>
            <p:cNvPr id="80" name="Line 72"/>
            <p:cNvSpPr>
              <a:spLocks noChangeShapeType="1"/>
            </p:cNvSpPr>
            <p:nvPr/>
          </p:nvSpPr>
          <p:spPr bwMode="auto">
            <a:xfrm>
              <a:off x="4304992" y="4063118"/>
              <a:ext cx="0" cy="2419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sz="1200"/>
            </a:p>
          </p:txBody>
        </p:sp>
      </p:grpSp>
      <p:sp>
        <p:nvSpPr>
          <p:cNvPr id="3" name="Rechteck 2"/>
          <p:cNvSpPr/>
          <p:nvPr/>
        </p:nvSpPr>
        <p:spPr>
          <a:xfrm>
            <a:off x="830805" y="4445540"/>
            <a:ext cx="7727408" cy="661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340002" y="1419763"/>
            <a:ext cx="7607983" cy="119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3326860" y="2789359"/>
            <a:ext cx="4426085" cy="99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9301794" y="1257143"/>
            <a:ext cx="2399931" cy="1588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8881256" y="2835969"/>
            <a:ext cx="1978032" cy="94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24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2826415" cy="400110"/>
          </a:xfrm>
          <a:prstGeom prst="rect">
            <a:avLst/>
          </a:prstGeom>
          <a:noFill/>
        </p:spPr>
        <p:txBody>
          <a:bodyPr wrap="none" rtlCol="0">
            <a:spAutoFit/>
          </a:bodyPr>
          <a:lstStyle/>
          <a:p>
            <a:r>
              <a:rPr lang="de-DE" sz="2000" dirty="0">
                <a:solidFill>
                  <a:schemeClr val="accent1">
                    <a:lumMod val="75000"/>
                  </a:schemeClr>
                </a:solidFill>
              </a:rPr>
              <a:t>Inhaltliche Schwerpunkte</a:t>
            </a:r>
          </a:p>
        </p:txBody>
      </p:sp>
      <p:sp>
        <p:nvSpPr>
          <p:cNvPr id="9" name="Inhaltsplatzhalter 2">
            <a:extLst>
              <a:ext uri="{FF2B5EF4-FFF2-40B4-BE49-F238E27FC236}">
                <a16:creationId xmlns:a16="http://schemas.microsoft.com/office/drawing/2014/main" id="{EC864AB6-06F3-4385-B053-D94161D8A14E}"/>
              </a:ext>
            </a:extLst>
          </p:cNvPr>
          <p:cNvSpPr txBox="1">
            <a:spLocks/>
          </p:cNvSpPr>
          <p:nvPr/>
        </p:nvSpPr>
        <p:spPr>
          <a:xfrm>
            <a:off x="505207" y="1384408"/>
            <a:ext cx="11144926" cy="361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de-DE" sz="2000" dirty="0"/>
              <a:t>Soziale Ungleichheit</a:t>
            </a:r>
          </a:p>
          <a:p>
            <a:pPr marL="742950" lvl="1" indent="-285750" algn="l">
              <a:buFont typeface="Arial" panose="020B0604020202020204" pitchFamily="34" charset="0"/>
              <a:buChar char="•"/>
            </a:pPr>
            <a:r>
              <a:rPr lang="de-DE" dirty="0"/>
              <a:t>Altersarmut</a:t>
            </a:r>
          </a:p>
          <a:p>
            <a:pPr marL="742950" lvl="1" indent="-285750" algn="l">
              <a:buFont typeface="Arial" panose="020B0604020202020204" pitchFamily="34" charset="0"/>
              <a:buChar char="•"/>
            </a:pPr>
            <a:r>
              <a:rPr lang="de-DE" dirty="0"/>
              <a:t>Gesundheit</a:t>
            </a:r>
          </a:p>
          <a:p>
            <a:pPr marL="285750" indent="-285750" algn="l">
              <a:buFont typeface="Arial" panose="020B0604020202020204" pitchFamily="34" charset="0"/>
              <a:buChar char="•"/>
            </a:pPr>
            <a:r>
              <a:rPr lang="de-DE" sz="2000" dirty="0"/>
              <a:t>Diversität</a:t>
            </a:r>
          </a:p>
          <a:p>
            <a:pPr marL="742950" lvl="1" indent="-285750" algn="l">
              <a:buFont typeface="Arial" panose="020B0604020202020204" pitchFamily="34" charset="0"/>
              <a:buChar char="•"/>
            </a:pPr>
            <a:r>
              <a:rPr lang="de-DE" dirty="0"/>
              <a:t>Sexuelle Vielfalt</a:t>
            </a:r>
          </a:p>
          <a:p>
            <a:pPr marL="742950" lvl="1" indent="-285750" algn="l">
              <a:buFont typeface="Arial" panose="020B0604020202020204" pitchFamily="34" charset="0"/>
              <a:buChar char="•"/>
            </a:pPr>
            <a:r>
              <a:rPr lang="de-DE" dirty="0"/>
              <a:t>Migration, Rassismus</a:t>
            </a:r>
          </a:p>
          <a:p>
            <a:pPr marL="285750" lvl="1" indent="-285750" algn="l">
              <a:spcBef>
                <a:spcPts val="1000"/>
              </a:spcBef>
              <a:buFont typeface="Arial" panose="020B0604020202020204" pitchFamily="34" charset="0"/>
              <a:buChar char="•"/>
            </a:pPr>
            <a:r>
              <a:rPr lang="de-DE" dirty="0"/>
              <a:t>Individuelle Perspektiven</a:t>
            </a:r>
          </a:p>
          <a:p>
            <a:pPr marL="742950" lvl="1" indent="-285750" algn="l">
              <a:buFont typeface="Arial" panose="020B0604020202020204" pitchFamily="34" charset="0"/>
              <a:buChar char="•"/>
            </a:pPr>
            <a:r>
              <a:rPr lang="de-DE" dirty="0"/>
              <a:t>Altersbilder</a:t>
            </a:r>
          </a:p>
          <a:p>
            <a:pPr marL="742950" lvl="2" indent="-285750" algn="l">
              <a:spcBef>
                <a:spcPts val="1000"/>
              </a:spcBef>
              <a:buFont typeface="Arial" panose="020B0604020202020204" pitchFamily="34" charset="0"/>
              <a:buChar char="•"/>
            </a:pPr>
            <a:r>
              <a:rPr lang="de-DE" sz="2000" dirty="0"/>
              <a:t>Einsamkeit</a:t>
            </a:r>
          </a:p>
          <a:p>
            <a:pPr marL="285750" lvl="1" indent="-285750" algn="l">
              <a:spcBef>
                <a:spcPts val="1000"/>
              </a:spcBef>
              <a:buFont typeface="Arial" panose="020B0604020202020204" pitchFamily="34" charset="0"/>
              <a:buChar char="•"/>
            </a:pPr>
            <a:r>
              <a:rPr lang="de-DE" dirty="0"/>
              <a:t>Individuen im Kontext</a:t>
            </a:r>
          </a:p>
          <a:p>
            <a:pPr marL="742950" lvl="2" indent="-285750" algn="l">
              <a:spcBef>
                <a:spcPts val="1000"/>
              </a:spcBef>
              <a:buFont typeface="Arial" panose="020B0604020202020204" pitchFamily="34" charset="0"/>
              <a:buChar char="•"/>
            </a:pPr>
            <a:r>
              <a:rPr lang="de-DE" sz="2000" dirty="0"/>
              <a:t>Altersdiskriminierung</a:t>
            </a:r>
          </a:p>
          <a:p>
            <a:pPr marL="742950" lvl="2" indent="-285750" algn="l">
              <a:spcBef>
                <a:spcPts val="1000"/>
              </a:spcBef>
              <a:buFont typeface="Arial" panose="020B0604020202020204" pitchFamily="34" charset="0"/>
              <a:buChar char="•"/>
            </a:pPr>
            <a:r>
              <a:rPr lang="de-DE" sz="2000" dirty="0"/>
              <a:t>Sozialpolitische Einflüsse</a:t>
            </a:r>
          </a:p>
          <a:p>
            <a:pPr marL="285750" lvl="1" indent="-285750" algn="l">
              <a:spcBef>
                <a:spcPts val="1000"/>
              </a:spcBef>
              <a:buFont typeface="Arial" panose="020B0604020202020204" pitchFamily="34" charset="0"/>
              <a:buChar char="•"/>
            </a:pPr>
            <a:r>
              <a:rPr lang="de-DE" dirty="0"/>
              <a:t>Multi-disziplinär &amp; -methodisch, empirisch fundiert</a:t>
            </a:r>
          </a:p>
          <a:p>
            <a:pPr marL="742950" lvl="2" indent="-285750" algn="l">
              <a:spcBef>
                <a:spcPts val="1000"/>
              </a:spcBef>
              <a:buFont typeface="Arial" panose="020B0604020202020204" pitchFamily="34" charset="0"/>
              <a:buChar char="•"/>
            </a:pPr>
            <a:r>
              <a:rPr lang="de-DE" sz="2000" dirty="0" err="1"/>
              <a:t>Intersektionalität</a:t>
            </a:r>
            <a:endParaRPr lang="de-DE" sz="2000" dirty="0"/>
          </a:p>
          <a:p>
            <a:pPr algn="l"/>
            <a:endParaRPr lang="de-DE" sz="2000" dirty="0"/>
          </a:p>
          <a:p>
            <a:pPr algn="l"/>
            <a:endParaRPr lang="de-DE" sz="2000" dirty="0"/>
          </a:p>
        </p:txBody>
      </p:sp>
      <p:sp>
        <p:nvSpPr>
          <p:cNvPr id="5" name="Foliennummernplatzhalter 4"/>
          <p:cNvSpPr>
            <a:spLocks noGrp="1"/>
          </p:cNvSpPr>
          <p:nvPr>
            <p:ph type="sldNum" sz="quarter" idx="12"/>
          </p:nvPr>
        </p:nvSpPr>
        <p:spPr/>
        <p:txBody>
          <a:bodyPr/>
          <a:lstStyle/>
          <a:p>
            <a:fld id="{AEA41322-639D-4450-AB30-E337FB47DCB8}" type="slidenum">
              <a:rPr lang="de-DE" smtClean="0"/>
              <a:t>11</a:t>
            </a:fld>
            <a:endParaRPr lang="de-DE"/>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504" y="1540510"/>
            <a:ext cx="4815840" cy="4815840"/>
          </a:xfrm>
          <a:prstGeom prst="rect">
            <a:avLst/>
          </a:prstGeom>
        </p:spPr>
      </p:pic>
    </p:spTree>
    <p:extLst>
      <p:ext uri="{BB962C8B-B14F-4D97-AF65-F5344CB8AC3E}">
        <p14:creationId xmlns:p14="http://schemas.microsoft.com/office/powerpoint/2010/main" val="4905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054776" cy="400110"/>
          </a:xfrm>
          <a:prstGeom prst="rect">
            <a:avLst/>
          </a:prstGeom>
          <a:noFill/>
        </p:spPr>
        <p:txBody>
          <a:bodyPr wrap="none" rtlCol="0">
            <a:spAutoFit/>
          </a:bodyPr>
          <a:lstStyle/>
          <a:p>
            <a:r>
              <a:rPr lang="de-DE" sz="2000" dirty="0">
                <a:solidFill>
                  <a:schemeClr val="accent1">
                    <a:lumMod val="75000"/>
                  </a:schemeClr>
                </a:solidFill>
              </a:rPr>
              <a:t>Teilhabe</a:t>
            </a:r>
          </a:p>
        </p:txBody>
      </p:sp>
      <p:sp>
        <p:nvSpPr>
          <p:cNvPr id="9" name="Inhaltsplatzhalter 2">
            <a:extLst>
              <a:ext uri="{FF2B5EF4-FFF2-40B4-BE49-F238E27FC236}">
                <a16:creationId xmlns:a16="http://schemas.microsoft.com/office/drawing/2014/main" id="{98D399CF-C77B-47D5-875D-412EA440D528}"/>
              </a:ext>
            </a:extLst>
          </p:cNvPr>
          <p:cNvSpPr txBox="1">
            <a:spLocks/>
          </p:cNvSpPr>
          <p:nvPr/>
        </p:nvSpPr>
        <p:spPr>
          <a:xfrm>
            <a:off x="505206" y="1386758"/>
            <a:ext cx="11263121" cy="3569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200"/>
              </a:spcBef>
              <a:buFont typeface="Arial" panose="020B0604020202020204" pitchFamily="34" charset="0"/>
              <a:buChar char="•"/>
            </a:pPr>
            <a:endParaRPr lang="de-DE" sz="2000" dirty="0"/>
          </a:p>
          <a:p>
            <a:pPr marL="342900" indent="-342900" algn="l">
              <a:lnSpc>
                <a:spcPct val="100000"/>
              </a:lnSpc>
              <a:spcBef>
                <a:spcPts val="1200"/>
              </a:spcBef>
              <a:buFont typeface="Arial" panose="020B0604020202020204" pitchFamily="34" charset="0"/>
              <a:buChar char="•"/>
            </a:pPr>
            <a:endParaRPr lang="de-DE" sz="2000" dirty="0"/>
          </a:p>
          <a:p>
            <a:pPr marL="342900" indent="-342900" algn="l">
              <a:lnSpc>
                <a:spcPct val="100000"/>
              </a:lnSpc>
              <a:spcBef>
                <a:spcPts val="1200"/>
              </a:spcBef>
              <a:buFont typeface="Arial" panose="020B0604020202020204" pitchFamily="34" charset="0"/>
              <a:buChar char="•"/>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12</a:t>
            </a:fld>
            <a:endParaRPr lang="de-DE"/>
          </a:p>
        </p:txBody>
      </p:sp>
      <p:pic>
        <p:nvPicPr>
          <p:cNvPr id="7" name="Grafik 6"/>
          <p:cNvPicPr>
            <a:picLocks noChangeAspect="1"/>
          </p:cNvPicPr>
          <p:nvPr/>
        </p:nvPicPr>
        <p:blipFill>
          <a:blip r:embed="rId3"/>
          <a:stretch>
            <a:fillRect/>
          </a:stretch>
        </p:blipFill>
        <p:spPr>
          <a:xfrm>
            <a:off x="2625148" y="1761916"/>
            <a:ext cx="6959169" cy="3954073"/>
          </a:xfrm>
          <a:prstGeom prst="rect">
            <a:avLst/>
          </a:prstGeom>
        </p:spPr>
      </p:pic>
      <p:sp>
        <p:nvSpPr>
          <p:cNvPr id="14" name="Rechteck 13"/>
          <p:cNvSpPr/>
          <p:nvPr/>
        </p:nvSpPr>
        <p:spPr>
          <a:xfrm>
            <a:off x="6989215" y="6475254"/>
            <a:ext cx="3585277" cy="246221"/>
          </a:xfrm>
          <a:prstGeom prst="rect">
            <a:avLst/>
          </a:prstGeom>
        </p:spPr>
        <p:txBody>
          <a:bodyPr wrap="square">
            <a:spAutoFit/>
          </a:bodyPr>
          <a:lstStyle/>
          <a:p>
            <a:r>
              <a:rPr lang="de-DE" sz="1000" i="1" dirty="0"/>
              <a:t>(Quelle: </a:t>
            </a:r>
            <a:r>
              <a:rPr lang="de-DE" sz="1000" i="1" dirty="0" err="1"/>
              <a:t>Bartelheimer</a:t>
            </a:r>
            <a:r>
              <a:rPr lang="de-DE" sz="1000" i="1" dirty="0"/>
              <a:t> et al. 2022)</a:t>
            </a:r>
            <a:endParaRPr lang="de-DE" sz="1000" dirty="0"/>
          </a:p>
        </p:txBody>
      </p:sp>
    </p:spTree>
    <p:extLst>
      <p:ext uri="{BB962C8B-B14F-4D97-AF65-F5344CB8AC3E}">
        <p14:creationId xmlns:p14="http://schemas.microsoft.com/office/powerpoint/2010/main" val="419890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feil nach rechts 50"/>
          <p:cNvSpPr/>
          <p:nvPr/>
        </p:nvSpPr>
        <p:spPr>
          <a:xfrm>
            <a:off x="2830021" y="2738955"/>
            <a:ext cx="5455920" cy="335280"/>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700"/>
          </a:p>
        </p:txBody>
      </p:sp>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3975897" cy="400110"/>
          </a:xfrm>
          <a:prstGeom prst="rect">
            <a:avLst/>
          </a:prstGeom>
          <a:noFill/>
        </p:spPr>
        <p:txBody>
          <a:bodyPr wrap="none" rtlCol="0">
            <a:spAutoFit/>
          </a:bodyPr>
          <a:lstStyle/>
          <a:p>
            <a:r>
              <a:rPr lang="de-DE" sz="2000" dirty="0">
                <a:solidFill>
                  <a:schemeClr val="accent1">
                    <a:lumMod val="75000"/>
                  </a:schemeClr>
                </a:solidFill>
              </a:rPr>
              <a:t>Teilhabe – individuell und strukturell</a:t>
            </a:r>
          </a:p>
        </p:txBody>
      </p:sp>
      <p:sp>
        <p:nvSpPr>
          <p:cNvPr id="2" name="Foliennummernplatzhalter 1"/>
          <p:cNvSpPr>
            <a:spLocks noGrp="1"/>
          </p:cNvSpPr>
          <p:nvPr>
            <p:ph type="sldNum" sz="quarter" idx="12"/>
          </p:nvPr>
        </p:nvSpPr>
        <p:spPr/>
        <p:txBody>
          <a:bodyPr/>
          <a:lstStyle/>
          <a:p>
            <a:fld id="{AEA41322-639D-4450-AB30-E337FB47DCB8}" type="slidenum">
              <a:rPr lang="de-DE" smtClean="0"/>
              <a:t>13</a:t>
            </a:fld>
            <a:endParaRPr lang="de-DE"/>
          </a:p>
        </p:txBody>
      </p:sp>
      <p:sp>
        <p:nvSpPr>
          <p:cNvPr id="18" name="Rechteck 17"/>
          <p:cNvSpPr/>
          <p:nvPr/>
        </p:nvSpPr>
        <p:spPr>
          <a:xfrm>
            <a:off x="8546578" y="6545546"/>
            <a:ext cx="3585277" cy="246221"/>
          </a:xfrm>
          <a:prstGeom prst="rect">
            <a:avLst/>
          </a:prstGeom>
        </p:spPr>
        <p:txBody>
          <a:bodyPr wrap="square">
            <a:spAutoFit/>
          </a:bodyPr>
          <a:lstStyle/>
          <a:p>
            <a:r>
              <a:rPr lang="de-DE" sz="1000" i="1" dirty="0"/>
              <a:t>(Quelle: eigene Darstellung)</a:t>
            </a:r>
            <a:endParaRPr lang="de-DE" sz="1000" dirty="0"/>
          </a:p>
        </p:txBody>
      </p:sp>
      <p:sp>
        <p:nvSpPr>
          <p:cNvPr id="37" name="Ellipse 36"/>
          <p:cNvSpPr/>
          <p:nvPr/>
        </p:nvSpPr>
        <p:spPr>
          <a:xfrm>
            <a:off x="1644073" y="2307368"/>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38" name="Ellipse 37"/>
          <p:cNvSpPr/>
          <p:nvPr/>
        </p:nvSpPr>
        <p:spPr>
          <a:xfrm>
            <a:off x="1637767" y="5301189"/>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39" name="Ellipse 38"/>
          <p:cNvSpPr/>
          <p:nvPr/>
        </p:nvSpPr>
        <p:spPr>
          <a:xfrm>
            <a:off x="8649855" y="2307368"/>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40" name="Ellipse 39"/>
          <p:cNvSpPr/>
          <p:nvPr/>
        </p:nvSpPr>
        <p:spPr>
          <a:xfrm>
            <a:off x="8643549" y="5301189"/>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41" name="Textfeld 40"/>
          <p:cNvSpPr txBox="1"/>
          <p:nvPr/>
        </p:nvSpPr>
        <p:spPr>
          <a:xfrm>
            <a:off x="1117600" y="1443662"/>
            <a:ext cx="2316480" cy="400110"/>
          </a:xfrm>
          <a:prstGeom prst="rect">
            <a:avLst/>
          </a:prstGeom>
          <a:noFill/>
        </p:spPr>
        <p:txBody>
          <a:bodyPr wrap="square" rtlCol="0">
            <a:spAutoFit/>
          </a:bodyPr>
          <a:lstStyle/>
          <a:p>
            <a:r>
              <a:rPr lang="de-DE" sz="2000" b="1" dirty="0"/>
              <a:t>Teilhabechancen</a:t>
            </a:r>
          </a:p>
        </p:txBody>
      </p:sp>
      <p:sp>
        <p:nvSpPr>
          <p:cNvPr id="42" name="Rechteck 41"/>
          <p:cNvSpPr/>
          <p:nvPr/>
        </p:nvSpPr>
        <p:spPr>
          <a:xfrm>
            <a:off x="7903472" y="1371629"/>
            <a:ext cx="2425536" cy="400110"/>
          </a:xfrm>
          <a:prstGeom prst="rect">
            <a:avLst/>
          </a:prstGeom>
        </p:spPr>
        <p:txBody>
          <a:bodyPr wrap="none">
            <a:spAutoFit/>
          </a:bodyPr>
          <a:lstStyle/>
          <a:p>
            <a:r>
              <a:rPr lang="de-DE" sz="2000" b="1" dirty="0"/>
              <a:t>Erreichte Teilhabe (?)</a:t>
            </a:r>
            <a:endParaRPr lang="de-DE" sz="2000" dirty="0"/>
          </a:p>
        </p:txBody>
      </p:sp>
      <p:sp>
        <p:nvSpPr>
          <p:cNvPr id="43" name="Pfeil nach rechts 42"/>
          <p:cNvSpPr/>
          <p:nvPr/>
        </p:nvSpPr>
        <p:spPr>
          <a:xfrm>
            <a:off x="2830021" y="2299843"/>
            <a:ext cx="5455920" cy="335280"/>
          </a:xfrm>
          <a:prstGeom prst="rightArrow">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4" name="Pfeil nach rechts 43"/>
          <p:cNvSpPr/>
          <p:nvPr/>
        </p:nvSpPr>
        <p:spPr>
          <a:xfrm rot="1027812">
            <a:off x="2830021" y="4064252"/>
            <a:ext cx="5455920" cy="335280"/>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5" name="Pfeil nach rechts 44"/>
          <p:cNvSpPr/>
          <p:nvPr/>
        </p:nvSpPr>
        <p:spPr>
          <a:xfrm rot="20559323">
            <a:off x="2871183" y="4036472"/>
            <a:ext cx="5455920" cy="335280"/>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6" name="Rechteck 45"/>
          <p:cNvSpPr/>
          <p:nvPr/>
        </p:nvSpPr>
        <p:spPr>
          <a:xfrm>
            <a:off x="4476097" y="2098029"/>
            <a:ext cx="1849865" cy="338554"/>
          </a:xfrm>
          <a:prstGeom prst="rect">
            <a:avLst/>
          </a:prstGeom>
        </p:spPr>
        <p:txBody>
          <a:bodyPr wrap="none">
            <a:spAutoFit/>
          </a:bodyPr>
          <a:lstStyle/>
          <a:p>
            <a:r>
              <a:rPr lang="de-DE" sz="1600" dirty="0"/>
              <a:t>intrinsisch motiviert</a:t>
            </a:r>
          </a:p>
        </p:txBody>
      </p:sp>
      <p:sp>
        <p:nvSpPr>
          <p:cNvPr id="47" name="Textfeld 46"/>
          <p:cNvSpPr txBox="1"/>
          <p:nvPr/>
        </p:nvSpPr>
        <p:spPr>
          <a:xfrm>
            <a:off x="4242789" y="1144173"/>
            <a:ext cx="2316480" cy="923330"/>
          </a:xfrm>
          <a:prstGeom prst="rect">
            <a:avLst/>
          </a:prstGeom>
          <a:noFill/>
        </p:spPr>
        <p:txBody>
          <a:bodyPr wrap="square" rtlCol="0">
            <a:spAutoFit/>
          </a:bodyPr>
          <a:lstStyle/>
          <a:p>
            <a:pPr algn="ctr"/>
            <a:r>
              <a:rPr lang="de-DE" i="1" dirty="0"/>
              <a:t>Zugänge/Barrieren, Ressourcen, Motivation</a:t>
            </a:r>
          </a:p>
        </p:txBody>
      </p:sp>
      <p:sp>
        <p:nvSpPr>
          <p:cNvPr id="48" name="Rechteck 47"/>
          <p:cNvSpPr/>
          <p:nvPr/>
        </p:nvSpPr>
        <p:spPr>
          <a:xfrm>
            <a:off x="3055343" y="6483991"/>
            <a:ext cx="5230599" cy="369332"/>
          </a:xfrm>
          <a:prstGeom prst="rect">
            <a:avLst/>
          </a:prstGeom>
        </p:spPr>
        <p:txBody>
          <a:bodyPr wrap="none">
            <a:spAutoFit/>
          </a:bodyPr>
          <a:lstStyle/>
          <a:p>
            <a:r>
              <a:rPr lang="de-DE" b="1" dirty="0"/>
              <a:t>Gleichberechtigt, selbstbestimmt, mitverantwortlich</a:t>
            </a:r>
            <a:endParaRPr lang="de-DE" dirty="0"/>
          </a:p>
        </p:txBody>
      </p:sp>
      <p:sp>
        <p:nvSpPr>
          <p:cNvPr id="49" name="Rechteck 48"/>
          <p:cNvSpPr/>
          <p:nvPr/>
        </p:nvSpPr>
        <p:spPr>
          <a:xfrm rot="1042088">
            <a:off x="3090636" y="3882589"/>
            <a:ext cx="5594676" cy="353943"/>
          </a:xfrm>
          <a:prstGeom prst="rect">
            <a:avLst/>
          </a:prstGeom>
        </p:spPr>
        <p:txBody>
          <a:bodyPr wrap="square">
            <a:spAutoFit/>
          </a:bodyPr>
          <a:lstStyle/>
          <a:p>
            <a:r>
              <a:rPr lang="de-DE" sz="1700" dirty="0"/>
              <a:t> </a:t>
            </a:r>
            <a:r>
              <a:rPr lang="de-DE" sz="1600" dirty="0" err="1"/>
              <a:t>verbo</a:t>
            </a:r>
            <a:r>
              <a:rPr lang="de-DE" sz="1600" dirty="0"/>
              <a:t>(r)</a:t>
            </a:r>
            <a:r>
              <a:rPr lang="de-DE" sz="1600" dirty="0" err="1"/>
              <a:t>gene</a:t>
            </a:r>
            <a:r>
              <a:rPr lang="de-DE" sz="1600" dirty="0"/>
              <a:t> Präferenzen	              Verzicht</a:t>
            </a:r>
          </a:p>
        </p:txBody>
      </p:sp>
      <p:sp>
        <p:nvSpPr>
          <p:cNvPr id="50" name="Rechteck 49"/>
          <p:cNvSpPr/>
          <p:nvPr/>
        </p:nvSpPr>
        <p:spPr>
          <a:xfrm rot="20532766">
            <a:off x="2811534" y="3789159"/>
            <a:ext cx="5475487" cy="353943"/>
          </a:xfrm>
          <a:prstGeom prst="rect">
            <a:avLst/>
          </a:prstGeom>
        </p:spPr>
        <p:txBody>
          <a:bodyPr wrap="square">
            <a:spAutoFit/>
          </a:bodyPr>
          <a:lstStyle/>
          <a:p>
            <a:r>
              <a:rPr lang="de-DE" sz="1700" dirty="0"/>
              <a:t>          </a:t>
            </a:r>
            <a:r>
              <a:rPr lang="de-DE" sz="1600" dirty="0"/>
              <a:t>Not/Zwang   	                  		erkämpft   </a:t>
            </a:r>
          </a:p>
        </p:txBody>
      </p:sp>
      <p:sp>
        <p:nvSpPr>
          <p:cNvPr id="52" name="Rechteck 51"/>
          <p:cNvSpPr/>
          <p:nvPr/>
        </p:nvSpPr>
        <p:spPr>
          <a:xfrm>
            <a:off x="4774754" y="2510619"/>
            <a:ext cx="1352230" cy="369332"/>
          </a:xfrm>
          <a:prstGeom prst="rect">
            <a:avLst/>
          </a:prstGeom>
        </p:spPr>
        <p:txBody>
          <a:bodyPr wrap="none">
            <a:spAutoFit/>
          </a:bodyPr>
          <a:lstStyle/>
          <a:p>
            <a:r>
              <a:rPr lang="de-DE" sz="1600" dirty="0"/>
              <a:t>Verpflichtung</a:t>
            </a:r>
            <a:r>
              <a:rPr lang="de-DE" dirty="0"/>
              <a:t> </a:t>
            </a:r>
          </a:p>
        </p:txBody>
      </p:sp>
      <p:sp>
        <p:nvSpPr>
          <p:cNvPr id="53" name="Pfeil nach rechts 52"/>
          <p:cNvSpPr/>
          <p:nvPr/>
        </p:nvSpPr>
        <p:spPr>
          <a:xfrm>
            <a:off x="2780620" y="5290024"/>
            <a:ext cx="5455920" cy="335280"/>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4" name="Rechteck 53"/>
          <p:cNvSpPr/>
          <p:nvPr/>
        </p:nvSpPr>
        <p:spPr>
          <a:xfrm>
            <a:off x="4950072" y="5057354"/>
            <a:ext cx="901914" cy="338554"/>
          </a:xfrm>
          <a:prstGeom prst="rect">
            <a:avLst/>
          </a:prstGeom>
        </p:spPr>
        <p:txBody>
          <a:bodyPr wrap="none">
            <a:spAutoFit/>
          </a:bodyPr>
          <a:lstStyle/>
          <a:p>
            <a:r>
              <a:rPr lang="de-DE" sz="1600" dirty="0"/>
              <a:t>Verzicht </a:t>
            </a:r>
          </a:p>
        </p:txBody>
      </p:sp>
      <p:sp>
        <p:nvSpPr>
          <p:cNvPr id="55" name="Pfeil nach rechts 54"/>
          <p:cNvSpPr/>
          <p:nvPr/>
        </p:nvSpPr>
        <p:spPr>
          <a:xfrm>
            <a:off x="2797117" y="5739396"/>
            <a:ext cx="5455920" cy="33528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700"/>
          </a:p>
        </p:txBody>
      </p:sp>
      <p:sp>
        <p:nvSpPr>
          <p:cNvPr id="56" name="Rechteck 55"/>
          <p:cNvSpPr/>
          <p:nvPr/>
        </p:nvSpPr>
        <p:spPr>
          <a:xfrm>
            <a:off x="4668090" y="5500156"/>
            <a:ext cx="1565557" cy="369332"/>
          </a:xfrm>
          <a:prstGeom prst="rect">
            <a:avLst/>
          </a:prstGeom>
        </p:spPr>
        <p:txBody>
          <a:bodyPr wrap="none">
            <a:spAutoFit/>
          </a:bodyPr>
          <a:lstStyle/>
          <a:p>
            <a:r>
              <a:rPr lang="de-DE" sz="1600" dirty="0"/>
              <a:t>Benachteiligung</a:t>
            </a:r>
            <a:r>
              <a:rPr lang="de-DE" dirty="0"/>
              <a:t> </a:t>
            </a:r>
          </a:p>
        </p:txBody>
      </p:sp>
    </p:spTree>
    <p:extLst>
      <p:ext uri="{BB962C8B-B14F-4D97-AF65-F5344CB8AC3E}">
        <p14:creationId xmlns:p14="http://schemas.microsoft.com/office/powerpoint/2010/main" val="36716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animBg="1"/>
      <p:bldP spid="45" grpId="0" animBg="1"/>
      <p:bldP spid="49" grpId="0"/>
      <p:bldP spid="50" grpId="0"/>
      <p:bldP spid="52" grpId="0"/>
      <p:bldP spid="53" grpId="0" animBg="1"/>
      <p:bldP spid="54" grpId="0"/>
      <p:bldP spid="55"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feil nach rechts 50"/>
          <p:cNvSpPr/>
          <p:nvPr/>
        </p:nvSpPr>
        <p:spPr>
          <a:xfrm>
            <a:off x="2830021" y="2738955"/>
            <a:ext cx="5455920" cy="335280"/>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700"/>
          </a:p>
        </p:txBody>
      </p:sp>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7459991" cy="400110"/>
          </a:xfrm>
          <a:prstGeom prst="rect">
            <a:avLst/>
          </a:prstGeom>
          <a:noFill/>
        </p:spPr>
        <p:txBody>
          <a:bodyPr wrap="none" rtlCol="0">
            <a:spAutoFit/>
          </a:bodyPr>
          <a:lstStyle/>
          <a:p>
            <a:r>
              <a:rPr lang="de-DE" sz="2000" dirty="0">
                <a:solidFill>
                  <a:schemeClr val="accent1">
                    <a:lumMod val="75000"/>
                  </a:schemeClr>
                </a:solidFill>
              </a:rPr>
              <a:t>Schema F – einmal durchdekliniert am Beispiel Erwerbsarbeit im Alter</a:t>
            </a:r>
          </a:p>
        </p:txBody>
      </p:sp>
      <p:sp>
        <p:nvSpPr>
          <p:cNvPr id="2" name="Foliennummernplatzhalter 1"/>
          <p:cNvSpPr>
            <a:spLocks noGrp="1"/>
          </p:cNvSpPr>
          <p:nvPr>
            <p:ph type="sldNum" sz="quarter" idx="12"/>
          </p:nvPr>
        </p:nvSpPr>
        <p:spPr/>
        <p:txBody>
          <a:bodyPr/>
          <a:lstStyle/>
          <a:p>
            <a:fld id="{AEA41322-639D-4450-AB30-E337FB47DCB8}" type="slidenum">
              <a:rPr lang="de-DE" smtClean="0"/>
              <a:t>14</a:t>
            </a:fld>
            <a:endParaRPr lang="de-DE"/>
          </a:p>
        </p:txBody>
      </p:sp>
      <p:sp>
        <p:nvSpPr>
          <p:cNvPr id="18" name="Rechteck 17"/>
          <p:cNvSpPr/>
          <p:nvPr/>
        </p:nvSpPr>
        <p:spPr>
          <a:xfrm>
            <a:off x="8546578" y="6545546"/>
            <a:ext cx="3585277" cy="246221"/>
          </a:xfrm>
          <a:prstGeom prst="rect">
            <a:avLst/>
          </a:prstGeom>
        </p:spPr>
        <p:txBody>
          <a:bodyPr wrap="square">
            <a:spAutoFit/>
          </a:bodyPr>
          <a:lstStyle/>
          <a:p>
            <a:r>
              <a:rPr lang="de-DE" sz="1000" i="1" dirty="0"/>
              <a:t>(Quelle: eigene Darstellung)</a:t>
            </a:r>
            <a:endParaRPr lang="de-DE" sz="1000" dirty="0"/>
          </a:p>
        </p:txBody>
      </p:sp>
      <p:sp>
        <p:nvSpPr>
          <p:cNvPr id="37" name="Ellipse 36"/>
          <p:cNvSpPr/>
          <p:nvPr/>
        </p:nvSpPr>
        <p:spPr>
          <a:xfrm>
            <a:off x="1644073" y="2307368"/>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38" name="Ellipse 37"/>
          <p:cNvSpPr/>
          <p:nvPr/>
        </p:nvSpPr>
        <p:spPr>
          <a:xfrm>
            <a:off x="1637767" y="5301189"/>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39" name="Ellipse 38"/>
          <p:cNvSpPr/>
          <p:nvPr/>
        </p:nvSpPr>
        <p:spPr>
          <a:xfrm>
            <a:off x="8649855" y="2307368"/>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40" name="Ellipse 39"/>
          <p:cNvSpPr/>
          <p:nvPr/>
        </p:nvSpPr>
        <p:spPr>
          <a:xfrm>
            <a:off x="8643549" y="5301189"/>
            <a:ext cx="822036" cy="6834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3000" dirty="0"/>
              <a:t>-</a:t>
            </a:r>
          </a:p>
        </p:txBody>
      </p:sp>
      <p:sp>
        <p:nvSpPr>
          <p:cNvPr id="41" name="Textfeld 40"/>
          <p:cNvSpPr txBox="1"/>
          <p:nvPr/>
        </p:nvSpPr>
        <p:spPr>
          <a:xfrm>
            <a:off x="1117600" y="1443662"/>
            <a:ext cx="2316480" cy="400110"/>
          </a:xfrm>
          <a:prstGeom prst="rect">
            <a:avLst/>
          </a:prstGeom>
          <a:noFill/>
        </p:spPr>
        <p:txBody>
          <a:bodyPr wrap="square" rtlCol="0">
            <a:spAutoFit/>
          </a:bodyPr>
          <a:lstStyle/>
          <a:p>
            <a:r>
              <a:rPr lang="de-DE" sz="2000" b="1" dirty="0"/>
              <a:t>Teilhabechancen</a:t>
            </a:r>
          </a:p>
        </p:txBody>
      </p:sp>
      <p:sp>
        <p:nvSpPr>
          <p:cNvPr id="42" name="Rechteck 41"/>
          <p:cNvSpPr/>
          <p:nvPr/>
        </p:nvSpPr>
        <p:spPr>
          <a:xfrm>
            <a:off x="7903472" y="1371629"/>
            <a:ext cx="2483244" cy="400110"/>
          </a:xfrm>
          <a:prstGeom prst="rect">
            <a:avLst/>
          </a:prstGeom>
        </p:spPr>
        <p:txBody>
          <a:bodyPr wrap="none">
            <a:spAutoFit/>
          </a:bodyPr>
          <a:lstStyle/>
          <a:p>
            <a:r>
              <a:rPr lang="de-DE" sz="2000" b="1" dirty="0"/>
              <a:t>Erreichte Teilhabe (?) </a:t>
            </a:r>
            <a:endParaRPr lang="de-DE" sz="2000" dirty="0"/>
          </a:p>
        </p:txBody>
      </p:sp>
      <p:sp>
        <p:nvSpPr>
          <p:cNvPr id="43" name="Pfeil nach rechts 42"/>
          <p:cNvSpPr/>
          <p:nvPr/>
        </p:nvSpPr>
        <p:spPr>
          <a:xfrm>
            <a:off x="2830021" y="2299843"/>
            <a:ext cx="5455920" cy="335280"/>
          </a:xfrm>
          <a:prstGeom prst="rightArrow">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4" name="Pfeil nach rechts 43"/>
          <p:cNvSpPr/>
          <p:nvPr/>
        </p:nvSpPr>
        <p:spPr>
          <a:xfrm rot="1027812">
            <a:off x="2830021" y="4064252"/>
            <a:ext cx="5455920" cy="335280"/>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5" name="Pfeil nach rechts 44"/>
          <p:cNvSpPr/>
          <p:nvPr/>
        </p:nvSpPr>
        <p:spPr>
          <a:xfrm rot="20559323">
            <a:off x="2871183" y="4036472"/>
            <a:ext cx="5455920" cy="335280"/>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6" name="Rechteck 45"/>
          <p:cNvSpPr/>
          <p:nvPr/>
        </p:nvSpPr>
        <p:spPr>
          <a:xfrm>
            <a:off x="2616644" y="2032823"/>
            <a:ext cx="5891165" cy="338554"/>
          </a:xfrm>
          <a:prstGeom prst="rect">
            <a:avLst/>
          </a:prstGeom>
        </p:spPr>
        <p:txBody>
          <a:bodyPr wrap="none">
            <a:spAutoFit/>
          </a:bodyPr>
          <a:lstStyle/>
          <a:p>
            <a:r>
              <a:rPr lang="de-DE" sz="1600" dirty="0"/>
              <a:t>Ich kann und möchte arbeiten und tue es (unter guten Bedingungen)</a:t>
            </a:r>
          </a:p>
        </p:txBody>
      </p:sp>
      <p:sp>
        <p:nvSpPr>
          <p:cNvPr id="48" name="Rechteck 47"/>
          <p:cNvSpPr/>
          <p:nvPr/>
        </p:nvSpPr>
        <p:spPr>
          <a:xfrm>
            <a:off x="3055343" y="6483991"/>
            <a:ext cx="5230599" cy="369332"/>
          </a:xfrm>
          <a:prstGeom prst="rect">
            <a:avLst/>
          </a:prstGeom>
        </p:spPr>
        <p:txBody>
          <a:bodyPr wrap="none">
            <a:spAutoFit/>
          </a:bodyPr>
          <a:lstStyle/>
          <a:p>
            <a:r>
              <a:rPr lang="de-DE" b="1" dirty="0"/>
              <a:t>Gleichberechtigt, selbstbestimmt, mitverantwortlich</a:t>
            </a:r>
            <a:endParaRPr lang="de-DE" dirty="0"/>
          </a:p>
        </p:txBody>
      </p:sp>
      <p:sp>
        <p:nvSpPr>
          <p:cNvPr id="49" name="Rechteck 48"/>
          <p:cNvSpPr/>
          <p:nvPr/>
        </p:nvSpPr>
        <p:spPr>
          <a:xfrm rot="1042088">
            <a:off x="2935113" y="3742422"/>
            <a:ext cx="5083088" cy="353943"/>
          </a:xfrm>
          <a:prstGeom prst="rect">
            <a:avLst/>
          </a:prstGeom>
          <a:solidFill>
            <a:schemeClr val="bg1"/>
          </a:solidFill>
        </p:spPr>
        <p:txBody>
          <a:bodyPr wrap="square">
            <a:spAutoFit/>
          </a:bodyPr>
          <a:lstStyle/>
          <a:p>
            <a:r>
              <a:rPr lang="de-DE" sz="1700" dirty="0"/>
              <a:t> ich kann arbeiten, ich möchte (nicht) und tue es nicht</a:t>
            </a:r>
          </a:p>
        </p:txBody>
      </p:sp>
      <p:sp>
        <p:nvSpPr>
          <p:cNvPr id="50" name="Rechteck 49"/>
          <p:cNvSpPr/>
          <p:nvPr/>
        </p:nvSpPr>
        <p:spPr>
          <a:xfrm rot="20532766">
            <a:off x="2671437" y="3793076"/>
            <a:ext cx="5532420" cy="353943"/>
          </a:xfrm>
          <a:prstGeom prst="rect">
            <a:avLst/>
          </a:prstGeom>
          <a:solidFill>
            <a:schemeClr val="bg1"/>
          </a:solidFill>
        </p:spPr>
        <p:txBody>
          <a:bodyPr wrap="square">
            <a:spAutoFit/>
          </a:bodyPr>
          <a:lstStyle/>
          <a:p>
            <a:r>
              <a:rPr lang="de-DE" sz="1700" dirty="0"/>
              <a:t>ich kann nicht arbeiten, ich möchte (nicht) und tue (muss) es</a:t>
            </a:r>
          </a:p>
        </p:txBody>
      </p:sp>
      <p:sp>
        <p:nvSpPr>
          <p:cNvPr id="52" name="Rechteck 51"/>
          <p:cNvSpPr/>
          <p:nvPr/>
        </p:nvSpPr>
        <p:spPr>
          <a:xfrm>
            <a:off x="3254003" y="2516887"/>
            <a:ext cx="4975122" cy="369332"/>
          </a:xfrm>
          <a:prstGeom prst="rect">
            <a:avLst/>
          </a:prstGeom>
        </p:spPr>
        <p:txBody>
          <a:bodyPr wrap="square">
            <a:spAutoFit/>
          </a:bodyPr>
          <a:lstStyle/>
          <a:p>
            <a:r>
              <a:rPr lang="de-DE" sz="1600" dirty="0"/>
              <a:t>Ich kann arbeiten, ich möchte nicht, tue es aber</a:t>
            </a:r>
            <a:r>
              <a:rPr lang="de-DE" dirty="0"/>
              <a:t> </a:t>
            </a:r>
          </a:p>
        </p:txBody>
      </p:sp>
      <p:sp>
        <p:nvSpPr>
          <p:cNvPr id="53" name="Pfeil nach rechts 52"/>
          <p:cNvSpPr/>
          <p:nvPr/>
        </p:nvSpPr>
        <p:spPr>
          <a:xfrm>
            <a:off x="2780620" y="5290024"/>
            <a:ext cx="5455920" cy="335280"/>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4" name="Rechteck 53"/>
          <p:cNvSpPr/>
          <p:nvPr/>
        </p:nvSpPr>
        <p:spPr>
          <a:xfrm>
            <a:off x="3079132" y="5006828"/>
            <a:ext cx="5000536" cy="338554"/>
          </a:xfrm>
          <a:prstGeom prst="rect">
            <a:avLst/>
          </a:prstGeom>
        </p:spPr>
        <p:txBody>
          <a:bodyPr wrap="none">
            <a:spAutoFit/>
          </a:bodyPr>
          <a:lstStyle/>
          <a:p>
            <a:r>
              <a:rPr lang="de-DE" sz="1600" dirty="0"/>
              <a:t>Ich kann nicht arbeiten, ich möchte nicht und tue es nicht </a:t>
            </a:r>
          </a:p>
        </p:txBody>
      </p:sp>
      <p:sp>
        <p:nvSpPr>
          <p:cNvPr id="55" name="Pfeil nach rechts 54"/>
          <p:cNvSpPr/>
          <p:nvPr/>
        </p:nvSpPr>
        <p:spPr>
          <a:xfrm>
            <a:off x="2797117" y="5739396"/>
            <a:ext cx="5455920" cy="335280"/>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700"/>
          </a:p>
        </p:txBody>
      </p:sp>
      <p:sp>
        <p:nvSpPr>
          <p:cNvPr id="56" name="Rechteck 55"/>
          <p:cNvSpPr/>
          <p:nvPr/>
        </p:nvSpPr>
        <p:spPr>
          <a:xfrm>
            <a:off x="3253171" y="5496431"/>
            <a:ext cx="4654608" cy="369332"/>
          </a:xfrm>
          <a:prstGeom prst="rect">
            <a:avLst/>
          </a:prstGeom>
        </p:spPr>
        <p:txBody>
          <a:bodyPr wrap="none">
            <a:spAutoFit/>
          </a:bodyPr>
          <a:lstStyle/>
          <a:p>
            <a:r>
              <a:rPr lang="de-DE" sz="1600" dirty="0"/>
              <a:t>Ich kann nicht arbeiten, ich möchte, aber tue es nicht</a:t>
            </a:r>
            <a:r>
              <a:rPr lang="de-DE" dirty="0"/>
              <a:t> </a:t>
            </a:r>
          </a:p>
        </p:txBody>
      </p:sp>
    </p:spTree>
    <p:extLst>
      <p:ext uri="{BB962C8B-B14F-4D97-AF65-F5344CB8AC3E}">
        <p14:creationId xmlns:p14="http://schemas.microsoft.com/office/powerpoint/2010/main" val="16097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animBg="1"/>
      <p:bldP spid="45" grpId="0" animBg="1"/>
      <p:bldP spid="49" grpId="0" animBg="1"/>
      <p:bldP spid="50" grpId="0" animBg="1"/>
      <p:bldP spid="52" grpId="0"/>
      <p:bldP spid="53" grpId="0" animBg="1"/>
      <p:bldP spid="54" grpId="0"/>
      <p:bldP spid="55"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98D399CF-C77B-47D5-875D-412EA440D528}"/>
              </a:ext>
            </a:extLst>
          </p:cNvPr>
          <p:cNvSpPr txBox="1">
            <a:spLocks/>
          </p:cNvSpPr>
          <p:nvPr/>
        </p:nvSpPr>
        <p:spPr>
          <a:xfrm>
            <a:off x="505206" y="1386758"/>
            <a:ext cx="11263121" cy="3569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200"/>
              </a:spcBef>
              <a:buFont typeface="Arial" panose="020B0604020202020204" pitchFamily="34" charset="0"/>
              <a:buChar char="•"/>
            </a:pPr>
            <a:endParaRPr lang="de-DE" sz="2000" dirty="0"/>
          </a:p>
          <a:p>
            <a:pPr marL="342900" indent="-342900" algn="l">
              <a:lnSpc>
                <a:spcPct val="100000"/>
              </a:lnSpc>
              <a:spcBef>
                <a:spcPts val="1200"/>
              </a:spcBef>
              <a:buFont typeface="Arial" panose="020B0604020202020204" pitchFamily="34" charset="0"/>
              <a:buChar char="•"/>
            </a:pPr>
            <a:endParaRPr lang="de-DE" sz="2000" dirty="0"/>
          </a:p>
          <a:p>
            <a:pPr marL="342900" indent="-342900" algn="l">
              <a:lnSpc>
                <a:spcPct val="100000"/>
              </a:lnSpc>
              <a:spcBef>
                <a:spcPts val="1200"/>
              </a:spcBef>
              <a:buFont typeface="Arial" panose="020B0604020202020204" pitchFamily="34" charset="0"/>
              <a:buChar char="•"/>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15</a:t>
            </a:fld>
            <a:endParaRPr lang="de-DE"/>
          </a:p>
        </p:txBody>
      </p:sp>
      <p:sp>
        <p:nvSpPr>
          <p:cNvPr id="12" name="Rechteck 11"/>
          <p:cNvSpPr/>
          <p:nvPr/>
        </p:nvSpPr>
        <p:spPr>
          <a:xfrm>
            <a:off x="7312408" y="6415801"/>
            <a:ext cx="3585277" cy="246221"/>
          </a:xfrm>
          <a:prstGeom prst="rect">
            <a:avLst/>
          </a:prstGeom>
        </p:spPr>
        <p:txBody>
          <a:bodyPr wrap="square">
            <a:spAutoFit/>
          </a:bodyPr>
          <a:lstStyle/>
          <a:p>
            <a:r>
              <a:rPr lang="de-DE" sz="1000" i="1" dirty="0"/>
              <a:t>(Quelle: eigene Darstellung)</a:t>
            </a:r>
            <a:endParaRPr lang="de-DE" sz="1000" dirty="0"/>
          </a:p>
        </p:txBody>
      </p:sp>
      <p:sp>
        <p:nvSpPr>
          <p:cNvPr id="10" name="Textfeld 9">
            <a:extLst>
              <a:ext uri="{FF2B5EF4-FFF2-40B4-BE49-F238E27FC236}">
                <a16:creationId xmlns:a16="http://schemas.microsoft.com/office/drawing/2014/main" id="{73B64D0C-F001-4291-BB4C-F328D7BC9386}"/>
              </a:ext>
            </a:extLst>
          </p:cNvPr>
          <p:cNvSpPr txBox="1"/>
          <p:nvPr/>
        </p:nvSpPr>
        <p:spPr>
          <a:xfrm>
            <a:off x="424019" y="735856"/>
            <a:ext cx="2453236" cy="400110"/>
          </a:xfrm>
          <a:prstGeom prst="rect">
            <a:avLst/>
          </a:prstGeom>
          <a:noFill/>
        </p:spPr>
        <p:txBody>
          <a:bodyPr wrap="none" rtlCol="0">
            <a:spAutoFit/>
          </a:bodyPr>
          <a:lstStyle/>
          <a:p>
            <a:r>
              <a:rPr lang="de-DE" sz="2000" dirty="0"/>
              <a:t>Facetten von Teilhabe</a:t>
            </a:r>
          </a:p>
        </p:txBody>
      </p:sp>
      <p:pic>
        <p:nvPicPr>
          <p:cNvPr id="3" name="Grafik 2"/>
          <p:cNvPicPr>
            <a:picLocks noChangeAspect="1"/>
          </p:cNvPicPr>
          <p:nvPr/>
        </p:nvPicPr>
        <p:blipFill>
          <a:blip r:embed="rId3"/>
          <a:stretch>
            <a:fillRect/>
          </a:stretch>
        </p:blipFill>
        <p:spPr>
          <a:xfrm>
            <a:off x="3804717" y="1308862"/>
            <a:ext cx="4380268" cy="4684940"/>
          </a:xfrm>
          <a:prstGeom prst="rect">
            <a:avLst/>
          </a:prstGeom>
        </p:spPr>
      </p:pic>
    </p:spTree>
    <p:extLst>
      <p:ext uri="{BB962C8B-B14F-4D97-AF65-F5344CB8AC3E}">
        <p14:creationId xmlns:p14="http://schemas.microsoft.com/office/powerpoint/2010/main" val="356591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335622" cy="400110"/>
          </a:xfrm>
          <a:prstGeom prst="rect">
            <a:avLst/>
          </a:prstGeom>
          <a:noFill/>
        </p:spPr>
        <p:txBody>
          <a:bodyPr wrap="none" rtlCol="0">
            <a:spAutoFit/>
          </a:bodyPr>
          <a:lstStyle/>
          <a:p>
            <a:r>
              <a:rPr lang="de-DE" sz="2000" dirty="0">
                <a:solidFill>
                  <a:schemeClr val="accent1">
                    <a:lumMod val="75000"/>
                  </a:schemeClr>
                </a:solidFill>
              </a:rPr>
              <a:t>Gliederung</a:t>
            </a:r>
            <a:endParaRPr lang="de-DE" sz="2000" dirty="0">
              <a:solidFill>
                <a:srgbClr val="FF0000"/>
              </a:solidFill>
            </a:endParaRPr>
          </a:p>
        </p:txBody>
      </p:sp>
      <p:sp>
        <p:nvSpPr>
          <p:cNvPr id="7" name="Inhaltsplatzhalter 2">
            <a:extLst>
              <a:ext uri="{FF2B5EF4-FFF2-40B4-BE49-F238E27FC236}">
                <a16:creationId xmlns:a16="http://schemas.microsoft.com/office/drawing/2014/main" id="{B89A78D5-689A-4E33-BC04-7CBFA853C9A9}"/>
              </a:ext>
            </a:extLst>
          </p:cNvPr>
          <p:cNvSpPr txBox="1">
            <a:spLocks/>
          </p:cNvSpPr>
          <p:nvPr/>
        </p:nvSpPr>
        <p:spPr>
          <a:xfrm>
            <a:off x="424019" y="1350685"/>
            <a:ext cx="11324444" cy="5206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360363">
              <a:lnSpc>
                <a:spcPct val="100000"/>
              </a:lnSpc>
              <a:spcBef>
                <a:spcPts val="300"/>
              </a:spcBef>
            </a:pPr>
            <a:r>
              <a:rPr lang="de-DE" sz="1900" b="1" dirty="0"/>
              <a:t>I. 	Ausgangslage</a:t>
            </a:r>
          </a:p>
          <a:p>
            <a:pPr algn="l" defTabSz="360363">
              <a:lnSpc>
                <a:spcPct val="100000"/>
              </a:lnSpc>
              <a:spcBef>
                <a:spcPts val="300"/>
              </a:spcBef>
              <a:tabLst>
                <a:tab pos="266700" algn="l"/>
              </a:tabLst>
            </a:pPr>
            <a:r>
              <a:rPr lang="de-DE" sz="1800" dirty="0"/>
              <a:t>		</a:t>
            </a:r>
            <a:r>
              <a:rPr lang="de-DE" sz="1700" dirty="0"/>
              <a:t>1. Alt werden in Deutschland – Potenziale und Teilhabechancen im Wandel</a:t>
            </a:r>
          </a:p>
          <a:p>
            <a:pPr algn="l" defTabSz="360363">
              <a:lnSpc>
                <a:spcPct val="100000"/>
              </a:lnSpc>
              <a:spcBef>
                <a:spcPts val="1200"/>
              </a:spcBef>
            </a:pPr>
            <a:r>
              <a:rPr lang="de-DE" sz="1900" b="1" dirty="0"/>
              <a:t>II. 	Lebenssituationen und Teilhabekonstellationen</a:t>
            </a:r>
          </a:p>
          <a:p>
            <a:pPr marL="360363" lvl="1" algn="l" defTabSz="360363">
              <a:lnSpc>
                <a:spcPct val="100000"/>
              </a:lnSpc>
              <a:spcBef>
                <a:spcPts val="300"/>
              </a:spcBef>
            </a:pPr>
            <a:r>
              <a:rPr lang="de-DE" sz="1700" dirty="0"/>
              <a:t>2. Materielle Lage </a:t>
            </a:r>
          </a:p>
          <a:p>
            <a:pPr marL="360363" lvl="1" algn="l">
              <a:lnSpc>
                <a:spcPct val="100000"/>
              </a:lnSpc>
              <a:spcBef>
                <a:spcPts val="300"/>
              </a:spcBef>
            </a:pPr>
            <a:r>
              <a:rPr lang="de-DE" sz="1700" dirty="0"/>
              <a:t>3. Erwerbsarbeit, Sorgearbeit und Partizipation</a:t>
            </a:r>
          </a:p>
          <a:p>
            <a:pPr marL="360363" lvl="1" algn="l">
              <a:lnSpc>
                <a:spcPct val="100000"/>
              </a:lnSpc>
              <a:spcBef>
                <a:spcPts val="300"/>
              </a:spcBef>
            </a:pPr>
            <a:r>
              <a:rPr lang="de-DE" sz="1700" dirty="0"/>
              <a:t>4. Wohnen und Sozialraum </a:t>
            </a:r>
          </a:p>
          <a:p>
            <a:pPr marL="360363" lvl="1" algn="l">
              <a:lnSpc>
                <a:spcPct val="100000"/>
              </a:lnSpc>
              <a:spcBef>
                <a:spcPts val="300"/>
              </a:spcBef>
            </a:pPr>
            <a:r>
              <a:rPr lang="de-DE" sz="1700" dirty="0"/>
              <a:t>5. Gesundheit und Versorgung</a:t>
            </a:r>
          </a:p>
          <a:p>
            <a:pPr algn="l" defTabSz="360363">
              <a:lnSpc>
                <a:spcPct val="100000"/>
              </a:lnSpc>
              <a:spcBef>
                <a:spcPts val="1200"/>
              </a:spcBef>
            </a:pPr>
            <a:r>
              <a:rPr lang="de-DE" sz="1900" b="1" dirty="0"/>
              <a:t>III. 	Vielfalt der Potenziale und Ungleichheit der Teilhabechancen</a:t>
            </a:r>
          </a:p>
          <a:p>
            <a:pPr marL="360363" lvl="1" algn="l">
              <a:lnSpc>
                <a:spcPct val="100000"/>
              </a:lnSpc>
              <a:spcBef>
                <a:spcPts val="300"/>
              </a:spcBef>
            </a:pPr>
            <a:r>
              <a:rPr lang="de-DE" sz="1700" dirty="0"/>
              <a:t>6. </a:t>
            </a:r>
            <a:r>
              <a:rPr lang="de-DE" sz="1700" dirty="0" err="1"/>
              <a:t>Ageismus</a:t>
            </a:r>
            <a:r>
              <a:rPr lang="de-DE" sz="1700" dirty="0"/>
              <a:t>: Altersbilder, Altersnormen und Altersdiskriminierung</a:t>
            </a:r>
          </a:p>
          <a:p>
            <a:pPr marL="360363" lvl="1" algn="l">
              <a:lnSpc>
                <a:spcPct val="100000"/>
              </a:lnSpc>
              <a:spcBef>
                <a:spcPts val="300"/>
              </a:spcBef>
            </a:pPr>
            <a:r>
              <a:rPr lang="de-DE" sz="1700" dirty="0"/>
              <a:t>7. Migration und Rassismus</a:t>
            </a:r>
          </a:p>
          <a:p>
            <a:pPr marL="360363" lvl="1" algn="l">
              <a:lnSpc>
                <a:spcPct val="100000"/>
              </a:lnSpc>
              <a:spcBef>
                <a:spcPts val="300"/>
              </a:spcBef>
            </a:pPr>
            <a:r>
              <a:rPr lang="de-DE" sz="1700" dirty="0"/>
              <a:t>8. Sexuelle und geschlechtliche Vielfalt</a:t>
            </a:r>
          </a:p>
          <a:p>
            <a:pPr marL="360363" lvl="1" algn="l">
              <a:lnSpc>
                <a:spcPct val="100000"/>
              </a:lnSpc>
              <a:spcBef>
                <a:spcPts val="300"/>
              </a:spcBef>
            </a:pPr>
            <a:r>
              <a:rPr lang="de-DE" sz="1700" dirty="0"/>
              <a:t>9. </a:t>
            </a:r>
            <a:r>
              <a:rPr lang="de-DE" sz="1700" dirty="0" err="1"/>
              <a:t>Intersektionale</a:t>
            </a:r>
            <a:r>
              <a:rPr lang="de-DE" sz="1700" dirty="0"/>
              <a:t> Ungleichheiten</a:t>
            </a:r>
          </a:p>
          <a:p>
            <a:pPr algn="l" defTabSz="360363">
              <a:lnSpc>
                <a:spcPct val="100000"/>
              </a:lnSpc>
              <a:spcBef>
                <a:spcPts val="1200"/>
              </a:spcBef>
            </a:pPr>
            <a:r>
              <a:rPr lang="de-DE" sz="1900" b="1" dirty="0"/>
              <a:t>IV. 	Politische Implikationen für selbstbestimmte Teilhabe</a:t>
            </a:r>
          </a:p>
          <a:p>
            <a:pPr marL="360363" lvl="1" algn="l">
              <a:lnSpc>
                <a:spcPct val="100000"/>
              </a:lnSpc>
              <a:spcBef>
                <a:spcPts val="300"/>
              </a:spcBef>
            </a:pPr>
            <a:r>
              <a:rPr lang="de-DE" sz="1700" dirty="0"/>
              <a:t>10. Eine integrierte Politik für ein gutes Leben im Alter</a:t>
            </a:r>
          </a:p>
          <a:p>
            <a:pPr marL="360363" lvl="1" algn="l">
              <a:lnSpc>
                <a:spcPct val="100000"/>
              </a:lnSpc>
              <a:spcBef>
                <a:spcPts val="300"/>
              </a:spcBef>
            </a:pPr>
            <a:r>
              <a:rPr lang="de-DE" sz="1700" dirty="0"/>
              <a:t>11. Empfehlungen</a:t>
            </a:r>
          </a:p>
        </p:txBody>
      </p:sp>
      <p:sp>
        <p:nvSpPr>
          <p:cNvPr id="2" name="Foliennummernplatzhalter 1"/>
          <p:cNvSpPr>
            <a:spLocks noGrp="1"/>
          </p:cNvSpPr>
          <p:nvPr>
            <p:ph type="sldNum" sz="quarter" idx="12"/>
          </p:nvPr>
        </p:nvSpPr>
        <p:spPr/>
        <p:txBody>
          <a:bodyPr/>
          <a:lstStyle/>
          <a:p>
            <a:fld id="{AEA41322-639D-4450-AB30-E337FB47DCB8}" type="slidenum">
              <a:rPr lang="de-DE" smtClean="0"/>
              <a:t>16</a:t>
            </a:fld>
            <a:endParaRPr lang="de-DE"/>
          </a:p>
        </p:txBody>
      </p:sp>
    </p:spTree>
    <p:extLst>
      <p:ext uri="{BB962C8B-B14F-4D97-AF65-F5344CB8AC3E}">
        <p14:creationId xmlns:p14="http://schemas.microsoft.com/office/powerpoint/2010/main" val="15505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9B170B9B-5473-45F8-BE38-C672EE392BC1}"/>
              </a:ext>
            </a:extLst>
          </p:cNvPr>
          <p:cNvSpPr txBox="1">
            <a:spLocks/>
          </p:cNvSpPr>
          <p:nvPr/>
        </p:nvSpPr>
        <p:spPr>
          <a:xfrm>
            <a:off x="2505426" y="3345605"/>
            <a:ext cx="7181148" cy="535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de-DE" sz="3200" kern="0" dirty="0">
                <a:solidFill>
                  <a:schemeClr val="accent1">
                    <a:lumMod val="75000"/>
                  </a:schemeClr>
                </a:solidFill>
                <a:ea typeface="Times New Roman" panose="02020603050405020304" pitchFamily="18" charset="0"/>
                <a:cs typeface="Times New Roman" panose="02020603050405020304" pitchFamily="18" charset="0"/>
              </a:rPr>
              <a:t>Die Ergebnisse</a:t>
            </a:r>
            <a:endParaRPr lang="de-DE" sz="3200" kern="0" dirty="0">
              <a:solidFill>
                <a:srgbClr val="FF0000"/>
              </a:solidFill>
              <a:ea typeface="Times New Roman" panose="02020603050405020304" pitchFamily="18"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AEA41322-639D-4450-AB30-E337FB47DCB8}" type="slidenum">
              <a:rPr lang="de-DE" smtClean="0"/>
              <a:t>17</a:t>
            </a:fld>
            <a:endParaRPr lang="de-DE"/>
          </a:p>
        </p:txBody>
      </p:sp>
    </p:spTree>
    <p:extLst>
      <p:ext uri="{BB962C8B-B14F-4D97-AF65-F5344CB8AC3E}">
        <p14:creationId xmlns:p14="http://schemas.microsoft.com/office/powerpoint/2010/main" val="253266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679994" cy="400110"/>
          </a:xfrm>
          <a:prstGeom prst="rect">
            <a:avLst/>
          </a:prstGeom>
          <a:noFill/>
        </p:spPr>
        <p:txBody>
          <a:bodyPr wrap="none" rtlCol="0">
            <a:spAutoFit/>
          </a:bodyPr>
          <a:lstStyle/>
          <a:p>
            <a:r>
              <a:rPr lang="de-DE" sz="2000" dirty="0">
                <a:solidFill>
                  <a:schemeClr val="accent1">
                    <a:lumMod val="75000"/>
                  </a:schemeClr>
                </a:solidFill>
              </a:rPr>
              <a:t>Ziele</a:t>
            </a:r>
          </a:p>
        </p:txBody>
      </p:sp>
      <p:sp>
        <p:nvSpPr>
          <p:cNvPr id="9" name="Inhaltsplatzhalter 2">
            <a:extLst>
              <a:ext uri="{FF2B5EF4-FFF2-40B4-BE49-F238E27FC236}">
                <a16:creationId xmlns:a16="http://schemas.microsoft.com/office/drawing/2014/main" id="{98D399CF-C77B-47D5-875D-412EA440D528}"/>
              </a:ext>
            </a:extLst>
          </p:cNvPr>
          <p:cNvSpPr txBox="1">
            <a:spLocks/>
          </p:cNvSpPr>
          <p:nvPr/>
        </p:nvSpPr>
        <p:spPr>
          <a:xfrm>
            <a:off x="505206" y="1386758"/>
            <a:ext cx="11263121" cy="3569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Fokus auf die Lebenssituationen und Möglichkeitsräume von Menschen und Gruppen</a:t>
            </a:r>
          </a:p>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Unterbelichtete Gruppen besonders im (</a:t>
            </a:r>
            <a:r>
              <a:rPr lang="de-DE" sz="2000" kern="0" dirty="0" err="1">
                <a:ea typeface="Times New Roman" panose="02020603050405020304" pitchFamily="18" charset="0"/>
                <a:cs typeface="Times New Roman" panose="02020603050405020304" pitchFamily="18" charset="0"/>
              </a:rPr>
              <a:t>intersektionalen</a:t>
            </a:r>
            <a:r>
              <a:rPr lang="de-DE" sz="2000" kern="0" dirty="0">
                <a:ea typeface="Times New Roman" panose="02020603050405020304" pitchFamily="18" charset="0"/>
                <a:cs typeface="Times New Roman" panose="02020603050405020304" pitchFamily="18" charset="0"/>
              </a:rPr>
              <a:t>) Blick </a:t>
            </a:r>
          </a:p>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Starke empirische Fundierung, Forschungs- und Datenlücken aufzeigend </a:t>
            </a:r>
          </a:p>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Blick auf Potenziale und Chancen, strukturelle Barrieren</a:t>
            </a:r>
          </a:p>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Verbindung individueller (psychologischer) und struktureller (soziologischer) Betrachtungen</a:t>
            </a:r>
          </a:p>
          <a:p>
            <a:pPr marL="342900" indent="-342900" algn="l">
              <a:lnSpc>
                <a:spcPct val="100000"/>
              </a:lnSpc>
              <a:spcBef>
                <a:spcPts val="1200"/>
              </a:spcBef>
              <a:buFont typeface="Arial" panose="020B0604020202020204" pitchFamily="34" charset="0"/>
              <a:buChar char="•"/>
            </a:pPr>
            <a:endParaRPr lang="de-DE" sz="2000" kern="0" dirty="0">
              <a:ea typeface="Times New Roman" panose="02020603050405020304" pitchFamily="18" charset="0"/>
              <a:cs typeface="Times New Roman" panose="02020603050405020304" pitchFamily="18" charset="0"/>
            </a:endParaRPr>
          </a:p>
          <a:p>
            <a:pPr marL="342900" indent="-342900" algn="l">
              <a:lnSpc>
                <a:spcPct val="100000"/>
              </a:lnSpc>
              <a:spcBef>
                <a:spcPts val="1200"/>
              </a:spcBef>
              <a:buFont typeface="Arial" panose="020B0604020202020204" pitchFamily="34" charset="0"/>
              <a:buChar char="•"/>
            </a:pPr>
            <a:r>
              <a:rPr lang="de-DE" sz="2000" kern="0" dirty="0">
                <a:ea typeface="Times New Roman" panose="02020603050405020304" pitchFamily="18" charset="0"/>
                <a:cs typeface="Times New Roman" panose="02020603050405020304" pitchFamily="18" charset="0"/>
              </a:rPr>
              <a:t>-&gt;  </a:t>
            </a:r>
            <a:r>
              <a:rPr lang="de-DE" sz="2000" dirty="0"/>
              <a:t>Alt werden in Deutschland – </a:t>
            </a:r>
            <a:r>
              <a:rPr lang="de-DE" sz="2000" b="1" dirty="0"/>
              <a:t>Vielfalt der </a:t>
            </a:r>
            <a:r>
              <a:rPr lang="de-DE" sz="2000" dirty="0"/>
              <a:t>Potenziale und </a:t>
            </a:r>
            <a:r>
              <a:rPr lang="de-DE" sz="2000" b="1" dirty="0"/>
              <a:t>Ungleichheit der </a:t>
            </a:r>
            <a:r>
              <a:rPr lang="de-DE" sz="2000" dirty="0"/>
              <a:t>Teilhabechancen</a:t>
            </a:r>
          </a:p>
          <a:p>
            <a:pPr marL="342900" indent="-342900" algn="l">
              <a:lnSpc>
                <a:spcPct val="100000"/>
              </a:lnSpc>
              <a:spcBef>
                <a:spcPts val="1200"/>
              </a:spcBef>
              <a:buFont typeface="Arial" panose="020B0604020202020204" pitchFamily="34" charset="0"/>
              <a:buChar char="•"/>
            </a:pPr>
            <a:r>
              <a:rPr lang="de-DE" sz="2000" dirty="0"/>
              <a:t>Ziel: Gleichberechtigte, selbstbestimmte, mitverantwortliche Teilhabe – individuell &amp; strukturell</a:t>
            </a:r>
          </a:p>
          <a:p>
            <a:pPr marL="342900" indent="-342900" algn="l">
              <a:lnSpc>
                <a:spcPct val="100000"/>
              </a:lnSpc>
              <a:spcBef>
                <a:spcPts val="1200"/>
              </a:spcBef>
              <a:buFont typeface="Arial" panose="020B0604020202020204" pitchFamily="34" charset="0"/>
              <a:buChar char="•"/>
            </a:pPr>
            <a:r>
              <a:rPr lang="de-DE" sz="2000" dirty="0"/>
              <a:t>Beitrag: Handlungsempfehlungen zur Förderung von Teilhabechancen und zum Abbau struktureller Barrieren (und zur Füllung von Datenlücken)</a:t>
            </a:r>
          </a:p>
          <a:p>
            <a:pPr marL="342900" indent="-342900" algn="l">
              <a:lnSpc>
                <a:spcPct val="100000"/>
              </a:lnSpc>
              <a:spcBef>
                <a:spcPts val="1200"/>
              </a:spcBef>
              <a:buFont typeface="Arial" panose="020B0604020202020204" pitchFamily="34" charset="0"/>
              <a:buChar char="•"/>
            </a:pPr>
            <a:endParaRPr lang="de-DE" sz="2000" dirty="0"/>
          </a:p>
          <a:p>
            <a:pPr marL="342900" indent="-342900" algn="l">
              <a:lnSpc>
                <a:spcPct val="100000"/>
              </a:lnSpc>
              <a:spcBef>
                <a:spcPts val="1200"/>
              </a:spcBef>
              <a:buFont typeface="Arial" panose="020B0604020202020204" pitchFamily="34" charset="0"/>
              <a:buChar char="•"/>
            </a:pPr>
            <a:endParaRPr lang="de-DE" sz="2000" kern="0" dirty="0">
              <a:ea typeface="Times New Roman" panose="02020603050405020304" pitchFamily="18"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AEA41322-639D-4450-AB30-E337FB47DCB8}" type="slidenum">
              <a:rPr lang="de-DE" smtClean="0"/>
              <a:t>18</a:t>
            </a:fld>
            <a:endParaRPr lang="de-DE"/>
          </a:p>
        </p:txBody>
      </p:sp>
    </p:spTree>
    <p:extLst>
      <p:ext uri="{BB962C8B-B14F-4D97-AF65-F5344CB8AC3E}">
        <p14:creationId xmlns:p14="http://schemas.microsoft.com/office/powerpoint/2010/main" val="38301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913473" cy="400110"/>
          </a:xfrm>
          <a:prstGeom prst="rect">
            <a:avLst/>
          </a:prstGeom>
          <a:noFill/>
        </p:spPr>
        <p:txBody>
          <a:bodyPr wrap="none" rtlCol="0">
            <a:spAutoFit/>
          </a:bodyPr>
          <a:lstStyle/>
          <a:p>
            <a:r>
              <a:rPr lang="de-DE" sz="2000" dirty="0">
                <a:solidFill>
                  <a:schemeClr val="accent1">
                    <a:lumMod val="75000"/>
                  </a:schemeClr>
                </a:solidFill>
              </a:rPr>
              <a:t>Kernbotschaften</a:t>
            </a:r>
            <a:endParaRPr lang="de-DE" sz="2000" dirty="0">
              <a:solidFill>
                <a:srgbClr val="FF0000"/>
              </a:solidFill>
            </a:endParaRPr>
          </a:p>
        </p:txBody>
      </p:sp>
      <p:sp>
        <p:nvSpPr>
          <p:cNvPr id="6" name="Inhaltsplatzhalter 2">
            <a:extLst>
              <a:ext uri="{FF2B5EF4-FFF2-40B4-BE49-F238E27FC236}">
                <a16:creationId xmlns:a16="http://schemas.microsoft.com/office/drawing/2014/main" id="{EC864AB6-06F3-4385-B053-D94161D8A14E}"/>
              </a:ext>
            </a:extLst>
          </p:cNvPr>
          <p:cNvSpPr txBox="1">
            <a:spLocks/>
          </p:cNvSpPr>
          <p:nvPr/>
        </p:nvSpPr>
        <p:spPr>
          <a:xfrm>
            <a:off x="505207" y="1308862"/>
            <a:ext cx="11144926" cy="361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000" dirty="0"/>
              <a:t>Teilhabechancen sind sozial ungleich verteilt, je nach Alter, Bildung, Einkommen, Gesundheit, Geschlecht, Migrationsstatus, sexueller Orientierung und geschlechtlicher Identität und Region</a:t>
            </a:r>
          </a:p>
          <a:p>
            <a:pPr marL="342900" indent="-342900" algn="l">
              <a:buFont typeface="Arial" panose="020B0604020202020204" pitchFamily="34" charset="0"/>
              <a:buChar char="•"/>
            </a:pPr>
            <a:r>
              <a:rPr lang="de-DE" sz="2000" dirty="0"/>
              <a:t>Die Überschneidung sozialer Ungleichheiten kann im individuellen Fall zu gravierenden Benachteiligungen führen. Verschränkte soziale Ungleichheiten verschärfen sich über den Lebenslauf, sie verhindern Teilhabe im Alter und verstellen damit Potenziale und Chancen für die gesamte Gesellschaft </a:t>
            </a:r>
          </a:p>
          <a:p>
            <a:pPr algn="l"/>
            <a:r>
              <a:rPr lang="de-DE" sz="2000" dirty="0"/>
              <a:t>–</a:t>
            </a:r>
            <a:r>
              <a:rPr lang="de-DE" sz="1800" i="1" dirty="0"/>
              <a:t> </a:t>
            </a:r>
            <a:r>
              <a:rPr lang="de-DE" sz="1800" i="1" dirty="0" err="1"/>
              <a:t>hochaltrige</a:t>
            </a:r>
            <a:r>
              <a:rPr lang="de-DE" sz="1800" i="1" dirty="0"/>
              <a:t> Frauen mit Migrationsgeschichte, häufig mit niedriger Bildung, lebenslanger Pflegeverantwortung, alleinlebend, in schlechter Gesundheit und Altersarmut</a:t>
            </a:r>
            <a:r>
              <a:rPr lang="de-DE" sz="2000" i="1" dirty="0"/>
              <a:t>.</a:t>
            </a:r>
          </a:p>
          <a:p>
            <a:pPr marL="342900" indent="-342900" algn="l">
              <a:buFont typeface="Arial" panose="020B0604020202020204" pitchFamily="34" charset="0"/>
              <a:buChar char="•"/>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19</a:t>
            </a:fld>
            <a:endParaRPr lang="de-DE" dirty="0"/>
          </a:p>
        </p:txBody>
      </p:sp>
    </p:spTree>
    <p:extLst>
      <p:ext uri="{BB962C8B-B14F-4D97-AF65-F5344CB8AC3E}">
        <p14:creationId xmlns:p14="http://schemas.microsoft.com/office/powerpoint/2010/main" val="11947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DD3FF46-AC75-4B68-A186-DA091BF48859}"/>
              </a:ext>
            </a:extLst>
          </p:cNvPr>
          <p:cNvSpPr txBox="1"/>
          <p:nvPr/>
        </p:nvSpPr>
        <p:spPr>
          <a:xfrm>
            <a:off x="505207" y="1512613"/>
            <a:ext cx="4299510" cy="286232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de-DE" sz="2000" dirty="0"/>
              <a:t>Der Start</a:t>
            </a:r>
          </a:p>
          <a:p>
            <a:pPr marL="742950" lvl="1" indent="-285750">
              <a:lnSpc>
                <a:spcPct val="150000"/>
              </a:lnSpc>
              <a:buFont typeface="Arial" panose="020B0604020202020204" pitchFamily="34" charset="0"/>
              <a:buChar char="•"/>
            </a:pPr>
            <a:r>
              <a:rPr lang="de-DE" sz="2000" dirty="0"/>
              <a:t>Auftrag und Kommission</a:t>
            </a:r>
          </a:p>
          <a:p>
            <a:pPr marL="285750" indent="-285750">
              <a:lnSpc>
                <a:spcPct val="150000"/>
              </a:lnSpc>
              <a:buFont typeface="Arial" panose="020B0604020202020204" pitchFamily="34" charset="0"/>
              <a:buChar char="•"/>
            </a:pPr>
            <a:r>
              <a:rPr lang="de-DE" sz="2000" dirty="0"/>
              <a:t>Der Weg</a:t>
            </a:r>
          </a:p>
          <a:p>
            <a:pPr marL="742950" lvl="1" indent="-285750">
              <a:lnSpc>
                <a:spcPct val="150000"/>
              </a:lnSpc>
              <a:buFont typeface="Arial" panose="020B0604020202020204" pitchFamily="34" charset="0"/>
              <a:buChar char="•"/>
            </a:pPr>
            <a:r>
              <a:rPr lang="de-DE" sz="2000" dirty="0"/>
              <a:t>Zeitplan und Schwerpunkte</a:t>
            </a:r>
          </a:p>
          <a:p>
            <a:pPr marL="285750" indent="-285750">
              <a:lnSpc>
                <a:spcPct val="150000"/>
              </a:lnSpc>
              <a:buFont typeface="Arial" panose="020B0604020202020204" pitchFamily="34" charset="0"/>
              <a:buChar char="•"/>
            </a:pPr>
            <a:r>
              <a:rPr lang="de-DE" sz="2000" dirty="0"/>
              <a:t>Das Ziel</a:t>
            </a:r>
          </a:p>
          <a:p>
            <a:pPr marL="742950" lvl="1" indent="-285750">
              <a:lnSpc>
                <a:spcPct val="150000"/>
              </a:lnSpc>
              <a:buFont typeface="Arial" panose="020B0604020202020204" pitchFamily="34" charset="0"/>
              <a:buChar char="•"/>
            </a:pPr>
            <a:r>
              <a:rPr lang="de-DE" sz="2000" dirty="0"/>
              <a:t>Ergebnisse und Kernbotschaften</a:t>
            </a:r>
          </a:p>
        </p:txBody>
      </p:sp>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186222" cy="400110"/>
          </a:xfrm>
          <a:prstGeom prst="rect">
            <a:avLst/>
          </a:prstGeom>
          <a:noFill/>
        </p:spPr>
        <p:txBody>
          <a:bodyPr wrap="none" rtlCol="0">
            <a:spAutoFit/>
          </a:bodyPr>
          <a:lstStyle/>
          <a:p>
            <a:r>
              <a:rPr lang="de-DE" sz="2000" dirty="0">
                <a:solidFill>
                  <a:schemeClr val="accent1">
                    <a:lumMod val="75000"/>
                  </a:schemeClr>
                </a:solidFill>
              </a:rPr>
              <a:t>Übersicht</a:t>
            </a:r>
          </a:p>
        </p:txBody>
      </p:sp>
      <p:sp>
        <p:nvSpPr>
          <p:cNvPr id="2" name="Foliennummernplatzhalter 1"/>
          <p:cNvSpPr>
            <a:spLocks noGrp="1"/>
          </p:cNvSpPr>
          <p:nvPr>
            <p:ph type="sldNum" sz="quarter" idx="12"/>
          </p:nvPr>
        </p:nvSpPr>
        <p:spPr/>
        <p:txBody>
          <a:bodyPr/>
          <a:lstStyle/>
          <a:p>
            <a:fld id="{AEA41322-639D-4450-AB30-E337FB47DCB8}" type="slidenum">
              <a:rPr lang="de-DE" smtClean="0"/>
              <a:t>2</a:t>
            </a:fld>
            <a:endParaRPr lang="de-DE"/>
          </a:p>
        </p:txBody>
      </p:sp>
    </p:spTree>
    <p:extLst>
      <p:ext uri="{BB962C8B-B14F-4D97-AF65-F5344CB8AC3E}">
        <p14:creationId xmlns:p14="http://schemas.microsoft.com/office/powerpoint/2010/main" val="2839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913473" cy="400110"/>
          </a:xfrm>
          <a:prstGeom prst="rect">
            <a:avLst/>
          </a:prstGeom>
          <a:noFill/>
        </p:spPr>
        <p:txBody>
          <a:bodyPr wrap="none" rtlCol="0">
            <a:spAutoFit/>
          </a:bodyPr>
          <a:lstStyle/>
          <a:p>
            <a:r>
              <a:rPr lang="de-DE" sz="2000" dirty="0">
                <a:solidFill>
                  <a:schemeClr val="accent1">
                    <a:lumMod val="75000"/>
                  </a:schemeClr>
                </a:solidFill>
              </a:rPr>
              <a:t>Kernbotschaften</a:t>
            </a:r>
            <a:endParaRPr lang="de-DE" sz="2000" dirty="0">
              <a:solidFill>
                <a:srgbClr val="FF0000"/>
              </a:solidFill>
            </a:endParaRPr>
          </a:p>
        </p:txBody>
      </p:sp>
      <p:sp>
        <p:nvSpPr>
          <p:cNvPr id="6" name="Inhaltsplatzhalter 2">
            <a:extLst>
              <a:ext uri="{FF2B5EF4-FFF2-40B4-BE49-F238E27FC236}">
                <a16:creationId xmlns:a16="http://schemas.microsoft.com/office/drawing/2014/main" id="{EC864AB6-06F3-4385-B053-D94161D8A14E}"/>
              </a:ext>
            </a:extLst>
          </p:cNvPr>
          <p:cNvSpPr txBox="1">
            <a:spLocks/>
          </p:cNvSpPr>
          <p:nvPr/>
        </p:nvSpPr>
        <p:spPr>
          <a:xfrm>
            <a:off x="505207" y="1308862"/>
            <a:ext cx="11144926" cy="361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000" dirty="0"/>
              <a:t>Gesellschaftliche Teilhabe für </a:t>
            </a:r>
            <a:r>
              <a:rPr lang="de-DE" sz="2000" i="1" dirty="0"/>
              <a:t>alle </a:t>
            </a:r>
            <a:r>
              <a:rPr lang="de-DE" sz="2000" dirty="0"/>
              <a:t>älteren Menschen ist in einer Gesellschaft des langen Lebens kein „Luxusgut“, gerade in einer Zeit tiefgreifender Veränderungen und Krisen </a:t>
            </a:r>
          </a:p>
          <a:p>
            <a:pPr marL="342900" indent="-342900" algn="l">
              <a:buFont typeface="Arial" panose="020B0604020202020204" pitchFamily="34" charset="0"/>
              <a:buChar char="•"/>
            </a:pPr>
            <a:r>
              <a:rPr lang="de-DE" sz="2000" dirty="0"/>
              <a:t>Um Teilhabechancen für alle zu eröffnen, müssen gesellschaftliche Vielfalt anerkannt und soziale Ungleichheiten (u.a. aufgrund von Geschlecht, Herkunft oder Lebensweise) und </a:t>
            </a:r>
            <a:r>
              <a:rPr lang="de-DE" sz="2000" dirty="0" err="1"/>
              <a:t>Ageismus</a:t>
            </a:r>
            <a:r>
              <a:rPr lang="de-DE" sz="2000" dirty="0"/>
              <a:t> bekämpft werden</a:t>
            </a:r>
          </a:p>
          <a:p>
            <a:pPr marL="342900" indent="-342900" algn="l">
              <a:buFont typeface="Arial" panose="020B0604020202020204" pitchFamily="34" charset="0"/>
              <a:buChar char="•"/>
            </a:pPr>
            <a:r>
              <a:rPr lang="de-DE" sz="2000" dirty="0"/>
              <a:t>Hierfür sind geeignete diversitätssensible strukturelle und politische Rahmenbedingungen notwendig, deren Gestaltung auf belastbaren wissenschaftlichen Erkenntnissen beruht </a:t>
            </a:r>
          </a:p>
          <a:p>
            <a:pPr algn="l"/>
            <a:r>
              <a:rPr lang="de-DE" sz="2000" dirty="0"/>
              <a:t>– </a:t>
            </a:r>
            <a:r>
              <a:rPr lang="de-DE" sz="1800" i="1" dirty="0"/>
              <a:t>wie u.a. aufsuchende Hilfen, monetäre Anerkennung von Sorgearbeit, Weiterentwicklung Familienpflegezeit, Maßnahmen zur Vereinbarkeit von Sorge- und Erwerbsarbeit</a:t>
            </a:r>
            <a:r>
              <a:rPr lang="de-DE" sz="1800" dirty="0"/>
              <a:t>, </a:t>
            </a:r>
            <a:r>
              <a:rPr lang="de-DE" sz="1800" i="1" dirty="0"/>
              <a:t>Abbau von Barrieren zum Grundsicherungsbezug</a:t>
            </a:r>
            <a:r>
              <a:rPr lang="de-DE" sz="1800" dirty="0"/>
              <a:t>.</a:t>
            </a:r>
          </a:p>
          <a:p>
            <a:pPr marL="342900" indent="-342900" algn="l">
              <a:buFont typeface="Arial" panose="020B0604020202020204" pitchFamily="34" charset="0"/>
              <a:buChar char="•"/>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20</a:t>
            </a:fld>
            <a:endParaRPr lang="de-DE" dirty="0"/>
          </a:p>
        </p:txBody>
      </p:sp>
    </p:spTree>
    <p:extLst>
      <p:ext uri="{BB962C8B-B14F-4D97-AF65-F5344CB8AC3E}">
        <p14:creationId xmlns:p14="http://schemas.microsoft.com/office/powerpoint/2010/main" val="12601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2118593" cy="400110"/>
          </a:xfrm>
          <a:prstGeom prst="rect">
            <a:avLst/>
          </a:prstGeom>
          <a:noFill/>
        </p:spPr>
        <p:txBody>
          <a:bodyPr wrap="none" rtlCol="0">
            <a:spAutoFit/>
          </a:bodyPr>
          <a:lstStyle/>
          <a:p>
            <a:r>
              <a:rPr lang="de-DE" sz="2000" dirty="0">
                <a:solidFill>
                  <a:schemeClr val="accent1">
                    <a:lumMod val="75000"/>
                  </a:schemeClr>
                </a:solidFill>
              </a:rPr>
              <a:t>… und hier speziell</a:t>
            </a:r>
            <a:endParaRPr lang="de-DE" sz="2000" dirty="0">
              <a:solidFill>
                <a:srgbClr val="FF0000"/>
              </a:solidFill>
            </a:endParaRPr>
          </a:p>
        </p:txBody>
      </p:sp>
      <p:sp>
        <p:nvSpPr>
          <p:cNvPr id="6" name="Inhaltsplatzhalter 2">
            <a:extLst>
              <a:ext uri="{FF2B5EF4-FFF2-40B4-BE49-F238E27FC236}">
                <a16:creationId xmlns:a16="http://schemas.microsoft.com/office/drawing/2014/main" id="{EC864AB6-06F3-4385-B053-D94161D8A14E}"/>
              </a:ext>
            </a:extLst>
          </p:cNvPr>
          <p:cNvSpPr txBox="1">
            <a:spLocks/>
          </p:cNvSpPr>
          <p:nvPr/>
        </p:nvSpPr>
        <p:spPr>
          <a:xfrm>
            <a:off x="505207" y="1308862"/>
            <a:ext cx="11144926" cy="361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2000" dirty="0" err="1"/>
              <a:t>Versäulung</a:t>
            </a:r>
            <a:r>
              <a:rPr lang="de-DE" sz="2000" dirty="0"/>
              <a:t> von Strukturen und Fragmentierung von Projekten abbauen </a:t>
            </a:r>
          </a:p>
          <a:p>
            <a:pPr marL="342900" indent="-342900" algn="l">
              <a:buFont typeface="Arial" panose="020B0604020202020204" pitchFamily="34" charset="0"/>
              <a:buChar char="•"/>
            </a:pPr>
            <a:r>
              <a:rPr lang="de-DE" sz="2000" dirty="0"/>
              <a:t>Nachhaltige, inklusive, koordinierte, vernetzte Strukturen innerhalb und über Träger hinweg aufbauen</a:t>
            </a:r>
          </a:p>
          <a:p>
            <a:pPr marL="342900" indent="-342900" algn="l">
              <a:buFont typeface="Arial" panose="020B0604020202020204" pitchFamily="34" charset="0"/>
              <a:buChar char="•"/>
            </a:pPr>
            <a:r>
              <a:rPr lang="de-DE" sz="2000" dirty="0"/>
              <a:t>Diskurs über den Umgang mit zunehmender gesellschaftlicher Vielfalt (im Alter) vorantreiben</a:t>
            </a:r>
          </a:p>
          <a:p>
            <a:pPr marL="342900" indent="-342900" algn="l">
              <a:buFont typeface="Arial" panose="020B0604020202020204" pitchFamily="34" charset="0"/>
              <a:buChar char="•"/>
            </a:pPr>
            <a:r>
              <a:rPr lang="de-DE" sz="2000" dirty="0"/>
              <a:t>Sensibilisierung für und Bekämpfung von Diskriminierung (z.B. „Kirche gegen Rechtsextremismus“, „inklusive Kirche“)</a:t>
            </a:r>
          </a:p>
          <a:p>
            <a:pPr marL="342900" indent="-342900" algn="l">
              <a:buFont typeface="Arial" panose="020B0604020202020204" pitchFamily="34" charset="0"/>
              <a:buChar char="•"/>
            </a:pPr>
            <a:r>
              <a:rPr lang="de-DE" sz="2000" dirty="0"/>
              <a:t>Intergenerationale Orte der Begegnung, vielfältige Beteiligung</a:t>
            </a:r>
          </a:p>
          <a:p>
            <a:pPr marL="342900" indent="-342900" algn="l">
              <a:buFont typeface="Arial" panose="020B0604020202020204" pitchFamily="34" charset="0"/>
              <a:buChar char="•"/>
            </a:pPr>
            <a:r>
              <a:rPr lang="de-DE" sz="2000" dirty="0"/>
              <a:t>niedrigschwellige Beratung, zugehende Unterstützungsangebote und präventive Hausbesuche</a:t>
            </a:r>
          </a:p>
          <a:p>
            <a:pPr marL="342900" indent="-342900" algn="l">
              <a:buFont typeface="Arial" panose="020B0604020202020204" pitchFamily="34" charset="0"/>
              <a:buChar char="•"/>
            </a:pPr>
            <a:r>
              <a:rPr lang="de-DE" sz="2000" dirty="0"/>
              <a:t>„Alter neu denken“!</a:t>
            </a:r>
          </a:p>
          <a:p>
            <a:pPr marL="342900" indent="-342900" algn="l">
              <a:buFont typeface="Arial" panose="020B0604020202020204" pitchFamily="34" charset="0"/>
              <a:buChar char="•"/>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21</a:t>
            </a:fld>
            <a:endParaRPr lang="de-DE" dirty="0"/>
          </a:p>
        </p:txBody>
      </p:sp>
    </p:spTree>
    <p:extLst>
      <p:ext uri="{BB962C8B-B14F-4D97-AF65-F5344CB8AC3E}">
        <p14:creationId xmlns:p14="http://schemas.microsoft.com/office/powerpoint/2010/main" val="32310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2"/>
          </p:nvPr>
        </p:nvSpPr>
        <p:spPr/>
        <p:txBody>
          <a:bodyPr/>
          <a:lstStyle/>
          <a:p>
            <a:fld id="{AEA41322-639D-4450-AB30-E337FB47DCB8}" type="slidenum">
              <a:rPr lang="de-DE" smtClean="0"/>
              <a:t>22</a:t>
            </a:fld>
            <a:endParaRPr lang="de-DE"/>
          </a:p>
        </p:txBody>
      </p:sp>
      <p:sp>
        <p:nvSpPr>
          <p:cNvPr id="8" name="Inhaltsplatzhalter 2">
            <a:extLst>
              <a:ext uri="{FF2B5EF4-FFF2-40B4-BE49-F238E27FC236}">
                <a16:creationId xmlns:a16="http://schemas.microsoft.com/office/drawing/2014/main" id="{9B170B9B-5473-45F8-BE38-C672EE392BC1}"/>
              </a:ext>
            </a:extLst>
          </p:cNvPr>
          <p:cNvSpPr txBox="1">
            <a:spLocks/>
          </p:cNvSpPr>
          <p:nvPr/>
        </p:nvSpPr>
        <p:spPr>
          <a:xfrm>
            <a:off x="2141190" y="1979221"/>
            <a:ext cx="7530114" cy="535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de-DE" sz="3200" kern="0" dirty="0">
                <a:solidFill>
                  <a:schemeClr val="accent1">
                    <a:lumMod val="75000"/>
                  </a:schemeClr>
                </a:solidFill>
                <a:ea typeface="Times New Roman" panose="02020603050405020304" pitchFamily="18" charset="0"/>
                <a:cs typeface="Times New Roman" panose="02020603050405020304" pitchFamily="18" charset="0"/>
              </a:rPr>
              <a:t>Wir freuen uns auf die Veröffentlichung!</a:t>
            </a:r>
            <a:endParaRPr lang="de-DE" sz="3200" kern="0" dirty="0">
              <a:solidFill>
                <a:srgbClr val="FF0000"/>
              </a:solidFill>
              <a:ea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74136" y="2903594"/>
            <a:ext cx="4925568" cy="3358522"/>
          </a:xfrm>
          <a:prstGeom prst="rect">
            <a:avLst/>
          </a:prstGeom>
        </p:spPr>
      </p:pic>
      <p:sp>
        <p:nvSpPr>
          <p:cNvPr id="4" name="Textfeld 3">
            <a:extLst>
              <a:ext uri="{FF2B5EF4-FFF2-40B4-BE49-F238E27FC236}">
                <a16:creationId xmlns:a16="http://schemas.microsoft.com/office/drawing/2014/main" id="{F4605ACF-8541-E654-E3EF-41C0E9D9A024}"/>
              </a:ext>
            </a:extLst>
          </p:cNvPr>
          <p:cNvSpPr txBox="1"/>
          <p:nvPr/>
        </p:nvSpPr>
        <p:spPr>
          <a:xfrm>
            <a:off x="3374136" y="6262116"/>
            <a:ext cx="3737864" cy="307777"/>
          </a:xfrm>
          <a:prstGeom prst="rect">
            <a:avLst/>
          </a:prstGeom>
          <a:noFill/>
        </p:spPr>
        <p:txBody>
          <a:bodyPr wrap="square" rtlCol="0">
            <a:spAutoFit/>
          </a:bodyPr>
          <a:lstStyle/>
          <a:p>
            <a:r>
              <a:rPr lang="de-DE" sz="1400" i="1">
                <a:latin typeface="Calibri" panose="020F0502020204030204" pitchFamily="34" charset="0"/>
                <a:ea typeface="Calibri" panose="020F0502020204030204" pitchFamily="34" charset="0"/>
              </a:rPr>
              <a:t>© Foto Jens </a:t>
            </a:r>
            <a:r>
              <a:rPr lang="de-DE" sz="1400" i="1" dirty="0">
                <a:latin typeface="Calibri" panose="020F0502020204030204" pitchFamily="34" charset="0"/>
                <a:ea typeface="Calibri" panose="020F0502020204030204" pitchFamily="34" charset="0"/>
              </a:rPr>
              <a:t>Liebchen/DZA</a:t>
            </a:r>
            <a:endParaRPr lang="de-DE" sz="1400" dirty="0"/>
          </a:p>
        </p:txBody>
      </p:sp>
    </p:spTree>
    <p:extLst>
      <p:ext uri="{BB962C8B-B14F-4D97-AF65-F5344CB8AC3E}">
        <p14:creationId xmlns:p14="http://schemas.microsoft.com/office/powerpoint/2010/main" val="291432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9B170B9B-5473-45F8-BE38-C672EE392BC1}"/>
              </a:ext>
            </a:extLst>
          </p:cNvPr>
          <p:cNvSpPr txBox="1">
            <a:spLocks/>
          </p:cNvSpPr>
          <p:nvPr/>
        </p:nvSpPr>
        <p:spPr>
          <a:xfrm>
            <a:off x="2505426" y="3345605"/>
            <a:ext cx="7181148" cy="535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de-DE" sz="3200" kern="0" dirty="0">
                <a:solidFill>
                  <a:schemeClr val="accent1">
                    <a:lumMod val="75000"/>
                  </a:schemeClr>
                </a:solidFill>
                <a:ea typeface="Times New Roman" panose="02020603050405020304" pitchFamily="18" charset="0"/>
                <a:cs typeface="Times New Roman" panose="02020603050405020304" pitchFamily="18" charset="0"/>
              </a:rPr>
              <a:t>Der Start</a:t>
            </a:r>
            <a:endParaRPr lang="de-DE" sz="3200" kern="0" dirty="0">
              <a:solidFill>
                <a:srgbClr val="FF0000"/>
              </a:solidFill>
              <a:ea typeface="Times New Roman" panose="02020603050405020304" pitchFamily="18"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AEA41322-639D-4450-AB30-E337FB47DCB8}" type="slidenum">
              <a:rPr lang="de-DE" smtClean="0"/>
              <a:t>3</a:t>
            </a:fld>
            <a:endParaRPr lang="de-DE"/>
          </a:p>
        </p:txBody>
      </p:sp>
    </p:spTree>
    <p:extLst>
      <p:ext uri="{BB962C8B-B14F-4D97-AF65-F5344CB8AC3E}">
        <p14:creationId xmlns:p14="http://schemas.microsoft.com/office/powerpoint/2010/main" val="379278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1448025" cy="400110"/>
          </a:xfrm>
          <a:prstGeom prst="rect">
            <a:avLst/>
          </a:prstGeom>
          <a:noFill/>
        </p:spPr>
        <p:txBody>
          <a:bodyPr wrap="none" rtlCol="0">
            <a:spAutoFit/>
          </a:bodyPr>
          <a:lstStyle/>
          <a:p>
            <a:r>
              <a:rPr lang="de-DE" sz="2000" dirty="0">
                <a:solidFill>
                  <a:schemeClr val="accent1">
                    <a:lumMod val="75000"/>
                  </a:schemeClr>
                </a:solidFill>
              </a:rPr>
              <a:t>Kommission</a:t>
            </a:r>
          </a:p>
        </p:txBody>
      </p:sp>
      <p:sp>
        <p:nvSpPr>
          <p:cNvPr id="6" name="Inhaltsplatzhalter 2">
            <a:extLst>
              <a:ext uri="{FF2B5EF4-FFF2-40B4-BE49-F238E27FC236}">
                <a16:creationId xmlns:a16="http://schemas.microsoft.com/office/drawing/2014/main" id="{EC864AB6-06F3-4385-B053-D94161D8A14E}"/>
              </a:ext>
            </a:extLst>
          </p:cNvPr>
          <p:cNvSpPr txBox="1">
            <a:spLocks/>
          </p:cNvSpPr>
          <p:nvPr/>
        </p:nvSpPr>
        <p:spPr>
          <a:xfrm>
            <a:off x="505207" y="1460545"/>
            <a:ext cx="9641840" cy="361471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1200"/>
              </a:spcAft>
              <a:buFont typeface="Arial" panose="020B0604020202020204" pitchFamily="34" charset="0"/>
              <a:buChar char="•"/>
            </a:pPr>
            <a:r>
              <a:rPr lang="de-DE" sz="2200" dirty="0"/>
              <a:t>6. Juli 2022: Berufung der elf Mitglieder durch die Bundesseniorenministerin Lisa Paus</a:t>
            </a:r>
          </a:p>
          <a:p>
            <a:pPr marL="342900" indent="-342900" algn="l">
              <a:lnSpc>
                <a:spcPct val="100000"/>
              </a:lnSpc>
              <a:spcBef>
                <a:spcPts val="0"/>
              </a:spcBef>
              <a:spcAft>
                <a:spcPts val="1200"/>
              </a:spcAft>
              <a:buFont typeface="Arial" panose="020B0604020202020204" pitchFamily="34" charset="0"/>
              <a:buChar char="•"/>
            </a:pPr>
            <a:r>
              <a:rPr lang="de-DE" sz="2200" dirty="0"/>
              <a:t>Auftrag, bis zum 11. Juli 2024 einen Bericht zu erstellen</a:t>
            </a:r>
          </a:p>
          <a:p>
            <a:pPr marL="342900" indent="-342900" algn="l">
              <a:lnSpc>
                <a:spcPct val="100000"/>
              </a:lnSpc>
              <a:spcBef>
                <a:spcPts val="0"/>
              </a:spcBef>
              <a:spcAft>
                <a:spcPts val="1200"/>
              </a:spcAft>
              <a:buFont typeface="Arial" panose="020B0604020202020204" pitchFamily="34" charset="0"/>
              <a:buChar char="•"/>
            </a:pPr>
            <a:r>
              <a:rPr lang="de-DE" sz="2200" dirty="0"/>
              <a:t>Thema: Alt werden in Deutschland – Potenziale und Teilhabechancen</a:t>
            </a:r>
          </a:p>
          <a:p>
            <a:pPr marL="342900" indent="-342900" algn="l">
              <a:lnSpc>
                <a:spcPct val="100000"/>
              </a:lnSpc>
              <a:spcBef>
                <a:spcPts val="0"/>
              </a:spcBef>
              <a:spcAft>
                <a:spcPts val="1200"/>
              </a:spcAft>
              <a:buFont typeface="Arial" panose="020B0604020202020204" pitchFamily="34" charset="0"/>
              <a:buChar char="•"/>
            </a:pPr>
            <a:r>
              <a:rPr lang="de-DE" sz="2200" dirty="0"/>
              <a:t>Kommissionsmitglieder aus verschiedenen wissenschaftlichen Disziplinen:</a:t>
            </a:r>
          </a:p>
          <a:p>
            <a:pPr marL="800100" lvl="1" indent="-342900" algn="l">
              <a:lnSpc>
                <a:spcPct val="100000"/>
              </a:lnSpc>
              <a:spcBef>
                <a:spcPts val="0"/>
              </a:spcBef>
              <a:spcAft>
                <a:spcPts val="1200"/>
              </a:spcAft>
              <a:buFont typeface="Symbol" panose="05050102010706020507" pitchFamily="18" charset="2"/>
              <a:buChar char="-"/>
            </a:pPr>
            <a:r>
              <a:rPr lang="de-DE" sz="2200" dirty="0"/>
              <a:t>Psychologie,</a:t>
            </a:r>
          </a:p>
          <a:p>
            <a:pPr marL="800100" lvl="1" indent="-342900" algn="l">
              <a:lnSpc>
                <a:spcPct val="100000"/>
              </a:lnSpc>
              <a:spcBef>
                <a:spcPts val="0"/>
              </a:spcBef>
              <a:spcAft>
                <a:spcPts val="1200"/>
              </a:spcAft>
              <a:buFont typeface="Symbol" panose="05050102010706020507" pitchFamily="18" charset="2"/>
              <a:buChar char="-"/>
            </a:pPr>
            <a:r>
              <a:rPr lang="de-DE" sz="2200" dirty="0"/>
              <a:t>Soziologie,</a:t>
            </a:r>
          </a:p>
          <a:p>
            <a:pPr marL="800100" lvl="1" indent="-342900" algn="l">
              <a:lnSpc>
                <a:spcPct val="100000"/>
              </a:lnSpc>
              <a:spcBef>
                <a:spcPts val="0"/>
              </a:spcBef>
              <a:spcAft>
                <a:spcPts val="1200"/>
              </a:spcAft>
              <a:buFont typeface="Symbol" panose="05050102010706020507" pitchFamily="18" charset="2"/>
              <a:buChar char="-"/>
            </a:pPr>
            <a:r>
              <a:rPr lang="de-DE" sz="2200" dirty="0"/>
              <a:t>Gerontologie,</a:t>
            </a:r>
          </a:p>
          <a:p>
            <a:pPr marL="800100" lvl="1" indent="-342900" algn="l">
              <a:lnSpc>
                <a:spcPct val="100000"/>
              </a:lnSpc>
              <a:spcBef>
                <a:spcPts val="0"/>
              </a:spcBef>
              <a:spcAft>
                <a:spcPts val="1200"/>
              </a:spcAft>
              <a:buFont typeface="Symbol" panose="05050102010706020507" pitchFamily="18" charset="2"/>
              <a:buChar char="-"/>
            </a:pPr>
            <a:r>
              <a:rPr lang="de-DE" sz="2200" dirty="0"/>
              <a:t>Gesundheitswissenschaft</a:t>
            </a:r>
          </a:p>
          <a:p>
            <a:pPr algn="l">
              <a:lnSpc>
                <a:spcPct val="100000"/>
              </a:lnSpc>
              <a:spcBef>
                <a:spcPts val="0"/>
              </a:spcBef>
              <a:spcAft>
                <a:spcPts val="1200"/>
              </a:spcAft>
            </a:pPr>
            <a:endParaRPr lang="de-DE" sz="2000" dirty="0"/>
          </a:p>
          <a:p>
            <a:pPr algn="l">
              <a:lnSpc>
                <a:spcPct val="100000"/>
              </a:lnSpc>
              <a:spcBef>
                <a:spcPts val="0"/>
              </a:spcBef>
              <a:spcAft>
                <a:spcPts val="1200"/>
              </a:spcAft>
            </a:pPr>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4</a:t>
            </a:fld>
            <a:endParaRPr lang="de-DE"/>
          </a:p>
        </p:txBody>
      </p:sp>
      <p:pic>
        <p:nvPicPr>
          <p:cNvPr id="5" name="Grafik 4">
            <a:extLst>
              <a:ext uri="{FF2B5EF4-FFF2-40B4-BE49-F238E27FC236}">
                <a16:creationId xmlns:a16="http://schemas.microsoft.com/office/drawing/2014/main" id="{A56DEDAA-D970-44D0-8273-2F70E4E236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05980" y="3408533"/>
            <a:ext cx="4267227" cy="2812034"/>
          </a:xfrm>
          <a:prstGeom prst="rect">
            <a:avLst/>
          </a:prstGeom>
        </p:spPr>
      </p:pic>
      <p:sp>
        <p:nvSpPr>
          <p:cNvPr id="3" name="Textfeld 2">
            <a:extLst>
              <a:ext uri="{FF2B5EF4-FFF2-40B4-BE49-F238E27FC236}">
                <a16:creationId xmlns:a16="http://schemas.microsoft.com/office/drawing/2014/main" id="{30451316-6270-E57E-8396-1B5CA0D9FA92}"/>
              </a:ext>
            </a:extLst>
          </p:cNvPr>
          <p:cNvSpPr txBox="1"/>
          <p:nvPr/>
        </p:nvSpPr>
        <p:spPr>
          <a:xfrm>
            <a:off x="5505979" y="6231135"/>
            <a:ext cx="2283353" cy="307777"/>
          </a:xfrm>
          <a:prstGeom prst="rect">
            <a:avLst/>
          </a:prstGeom>
          <a:noFill/>
        </p:spPr>
        <p:txBody>
          <a:bodyPr wrap="square" rtlCol="0">
            <a:spAutoFit/>
          </a:bodyPr>
          <a:lstStyle/>
          <a:p>
            <a:r>
              <a:rPr lang="de-DE" sz="1400" i="1" dirty="0">
                <a:effectLst/>
                <a:latin typeface="Calibri" panose="020F0502020204030204" pitchFamily="34" charset="0"/>
                <a:ea typeface="Calibri" panose="020F0502020204030204" pitchFamily="34" charset="0"/>
              </a:rPr>
              <a:t>© Jens Liebchen/DZA</a:t>
            </a:r>
          </a:p>
        </p:txBody>
      </p:sp>
    </p:spTree>
    <p:extLst>
      <p:ext uri="{BB962C8B-B14F-4D97-AF65-F5344CB8AC3E}">
        <p14:creationId xmlns:p14="http://schemas.microsoft.com/office/powerpoint/2010/main" val="13755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2667910" cy="400110"/>
          </a:xfrm>
          <a:prstGeom prst="rect">
            <a:avLst/>
          </a:prstGeom>
          <a:noFill/>
        </p:spPr>
        <p:txBody>
          <a:bodyPr wrap="none" rtlCol="0">
            <a:spAutoFit/>
          </a:bodyPr>
          <a:lstStyle/>
          <a:p>
            <a:r>
              <a:rPr lang="de-DE" sz="2000" dirty="0">
                <a:solidFill>
                  <a:schemeClr val="accent1">
                    <a:lumMod val="75000"/>
                  </a:schemeClr>
                </a:solidFill>
              </a:rPr>
              <a:t>Berichtsauftrag in Kürze</a:t>
            </a:r>
          </a:p>
        </p:txBody>
      </p:sp>
      <p:sp>
        <p:nvSpPr>
          <p:cNvPr id="6" name="Inhaltsplatzhalter 2">
            <a:extLst>
              <a:ext uri="{FF2B5EF4-FFF2-40B4-BE49-F238E27FC236}">
                <a16:creationId xmlns:a16="http://schemas.microsoft.com/office/drawing/2014/main" id="{EC864AB6-06F3-4385-B053-D94161D8A14E}"/>
              </a:ext>
            </a:extLst>
          </p:cNvPr>
          <p:cNvSpPr txBox="1">
            <a:spLocks/>
          </p:cNvSpPr>
          <p:nvPr/>
        </p:nvSpPr>
        <p:spPr>
          <a:xfrm>
            <a:off x="505207" y="1667872"/>
            <a:ext cx="11144926" cy="361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de-DE" sz="2000" dirty="0"/>
              <a:t>Allgemeine Bestandsaufnahme: Unterschiedlichkeit der Lebenssituationen älterer Menschen</a:t>
            </a:r>
          </a:p>
          <a:p>
            <a:pPr marL="285750" indent="-285750" algn="l">
              <a:buFont typeface="Arial" panose="020B0604020202020204" pitchFamily="34" charset="0"/>
              <a:buChar char="•"/>
            </a:pPr>
            <a:r>
              <a:rPr lang="de-DE" sz="2000" dirty="0"/>
              <a:t>Möglichkeiten zur gesellschaftlichen Teilhabe für alle älteren Menschen </a:t>
            </a:r>
          </a:p>
          <a:p>
            <a:pPr marL="285750" indent="-285750" algn="l">
              <a:buFont typeface="Arial" panose="020B0604020202020204" pitchFamily="34" charset="0"/>
              <a:buChar char="•"/>
            </a:pPr>
            <a:r>
              <a:rPr lang="de-DE" sz="2000" dirty="0"/>
              <a:t>Sicherung und Verbesserung von Zugangschancen, Potenziale</a:t>
            </a:r>
          </a:p>
          <a:p>
            <a:pPr marL="285750" indent="-285750" algn="l">
              <a:buFont typeface="Arial" panose="020B0604020202020204" pitchFamily="34" charset="0"/>
              <a:buChar char="•"/>
            </a:pPr>
            <a:r>
              <a:rPr lang="de-DE" sz="2000" dirty="0"/>
              <a:t>verschiedene, sich gegenseitig verstärkende Formen von Ungleichheit</a:t>
            </a:r>
          </a:p>
          <a:p>
            <a:pPr marL="285750" indent="-285750" algn="l">
              <a:buFont typeface="Arial" panose="020B0604020202020204" pitchFamily="34" charset="0"/>
              <a:buChar char="•"/>
            </a:pPr>
            <a:r>
              <a:rPr lang="de-DE" sz="2000" dirty="0"/>
              <a:t>Ursachen und Erscheinungsformen von Altersdiskriminierung</a:t>
            </a:r>
          </a:p>
          <a:p>
            <a:pPr marL="285750" indent="-285750" algn="l">
              <a:buFont typeface="Arial" panose="020B0604020202020204" pitchFamily="34" charset="0"/>
              <a:buChar char="•"/>
            </a:pPr>
            <a:r>
              <a:rPr lang="de-DE" sz="2000" dirty="0"/>
              <a:t>Vielfalt (z.B. ältere Menschen mit Migrationsgeschichte, LSBTI*-Personen) und regionale Unterschiede</a:t>
            </a:r>
          </a:p>
          <a:p>
            <a:pPr marL="285750" indent="-285750" algn="l">
              <a:buFont typeface="Arial" panose="020B0604020202020204" pitchFamily="34" charset="0"/>
              <a:buChar char="•"/>
            </a:pPr>
            <a:r>
              <a:rPr lang="de-DE" sz="2000" dirty="0"/>
              <a:t>Gesundes Altern, Stärkung sozialer Netze und Bekämpfung von Einsamkeit</a:t>
            </a:r>
          </a:p>
          <a:p>
            <a:pPr algn="l"/>
            <a:endParaRPr lang="de-DE" sz="2000" dirty="0"/>
          </a:p>
        </p:txBody>
      </p:sp>
      <p:sp>
        <p:nvSpPr>
          <p:cNvPr id="2" name="Foliennummernplatzhalter 1"/>
          <p:cNvSpPr>
            <a:spLocks noGrp="1"/>
          </p:cNvSpPr>
          <p:nvPr>
            <p:ph type="sldNum" sz="quarter" idx="12"/>
          </p:nvPr>
        </p:nvSpPr>
        <p:spPr/>
        <p:txBody>
          <a:bodyPr/>
          <a:lstStyle/>
          <a:p>
            <a:fld id="{AEA41322-639D-4450-AB30-E337FB47DCB8}" type="slidenum">
              <a:rPr lang="de-DE" smtClean="0"/>
              <a:t>5</a:t>
            </a:fld>
            <a:endParaRPr lang="de-DE"/>
          </a:p>
        </p:txBody>
      </p:sp>
    </p:spTree>
    <p:extLst>
      <p:ext uri="{BB962C8B-B14F-4D97-AF65-F5344CB8AC3E}">
        <p14:creationId xmlns:p14="http://schemas.microsoft.com/office/powerpoint/2010/main" val="4974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9B170B9B-5473-45F8-BE38-C672EE392BC1}"/>
              </a:ext>
            </a:extLst>
          </p:cNvPr>
          <p:cNvSpPr txBox="1">
            <a:spLocks/>
          </p:cNvSpPr>
          <p:nvPr/>
        </p:nvSpPr>
        <p:spPr>
          <a:xfrm>
            <a:off x="2505426" y="3345605"/>
            <a:ext cx="7181148" cy="535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de-DE" sz="3200" kern="0" dirty="0">
                <a:solidFill>
                  <a:schemeClr val="accent1">
                    <a:lumMod val="75000"/>
                  </a:schemeClr>
                </a:solidFill>
                <a:ea typeface="Times New Roman" panose="02020603050405020304" pitchFamily="18" charset="0"/>
                <a:cs typeface="Times New Roman" panose="02020603050405020304" pitchFamily="18" charset="0"/>
              </a:rPr>
              <a:t>Die Kommission</a:t>
            </a:r>
          </a:p>
        </p:txBody>
      </p:sp>
      <p:sp>
        <p:nvSpPr>
          <p:cNvPr id="2" name="Foliennummernplatzhalter 1"/>
          <p:cNvSpPr>
            <a:spLocks noGrp="1"/>
          </p:cNvSpPr>
          <p:nvPr>
            <p:ph type="sldNum" sz="quarter" idx="12"/>
          </p:nvPr>
        </p:nvSpPr>
        <p:spPr/>
        <p:txBody>
          <a:bodyPr/>
          <a:lstStyle/>
          <a:p>
            <a:fld id="{AEA41322-639D-4450-AB30-E337FB47DCB8}" type="slidenum">
              <a:rPr lang="de-DE" smtClean="0"/>
              <a:t>6</a:t>
            </a:fld>
            <a:endParaRPr lang="de-DE"/>
          </a:p>
        </p:txBody>
      </p:sp>
    </p:spTree>
    <p:extLst>
      <p:ext uri="{BB962C8B-B14F-4D97-AF65-F5344CB8AC3E}">
        <p14:creationId xmlns:p14="http://schemas.microsoft.com/office/powerpoint/2010/main" val="19237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2619820" cy="400110"/>
          </a:xfrm>
          <a:prstGeom prst="rect">
            <a:avLst/>
          </a:prstGeom>
          <a:noFill/>
        </p:spPr>
        <p:txBody>
          <a:bodyPr wrap="none" rtlCol="0">
            <a:spAutoFit/>
          </a:bodyPr>
          <a:lstStyle/>
          <a:p>
            <a:r>
              <a:rPr lang="de-DE" sz="2000" dirty="0">
                <a:solidFill>
                  <a:schemeClr val="accent1">
                    <a:lumMod val="75000"/>
                  </a:schemeClr>
                </a:solidFill>
              </a:rPr>
              <a:t>Kommissionsmitglieder</a:t>
            </a:r>
            <a:endParaRPr lang="de-DE" sz="2000" dirty="0">
              <a:solidFill>
                <a:srgbClr val="FF0000"/>
              </a:solidFill>
            </a:endParaRPr>
          </a:p>
        </p:txBody>
      </p:sp>
      <p:sp>
        <p:nvSpPr>
          <p:cNvPr id="7" name="Inhaltsplatzhalter 2">
            <a:extLst>
              <a:ext uri="{FF2B5EF4-FFF2-40B4-BE49-F238E27FC236}">
                <a16:creationId xmlns:a16="http://schemas.microsoft.com/office/drawing/2014/main" id="{003479E1-0D53-4E85-8950-3D877BD29BBF}"/>
              </a:ext>
            </a:extLst>
          </p:cNvPr>
          <p:cNvSpPr txBox="1">
            <a:spLocks/>
          </p:cNvSpPr>
          <p:nvPr/>
        </p:nvSpPr>
        <p:spPr>
          <a:xfrm>
            <a:off x="1377993" y="1408290"/>
            <a:ext cx="9240372" cy="49617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2000"/>
              </a:spcAft>
            </a:pPr>
            <a:r>
              <a:rPr lang="de-DE" sz="2000" dirty="0"/>
              <a:t>Prof. Dr. Martina Brandt, Vorsitzende</a:t>
            </a:r>
            <a:br>
              <a:rPr lang="de-DE" sz="2000" dirty="0"/>
            </a:br>
            <a:r>
              <a:rPr lang="de-DE" sz="2000" i="1" dirty="0"/>
              <a:t>Sozialstruktur und Soziologie alternder Gesellschaften, TU Dortmund</a:t>
            </a:r>
          </a:p>
          <a:p>
            <a:pPr algn="l">
              <a:lnSpc>
                <a:spcPct val="100000"/>
              </a:lnSpc>
              <a:spcBef>
                <a:spcPts val="0"/>
              </a:spcBef>
              <a:spcAft>
                <a:spcPts val="2000"/>
              </a:spcAft>
            </a:pPr>
            <a:r>
              <a:rPr lang="de-DE" sz="2000" dirty="0"/>
              <a:t>Prof. Dr. Klaus Rothermund, stellvertretender Vorsitzender </a:t>
            </a:r>
            <a:r>
              <a:rPr lang="de-DE" sz="1400" i="1" dirty="0">
                <a:latin typeface="Calibri" panose="020F0502020204030204" pitchFamily="34" charset="0"/>
                <a:ea typeface="Calibri" panose="020F0502020204030204" pitchFamily="34" charset="0"/>
              </a:rPr>
              <a:t>© Foto privat</a:t>
            </a:r>
            <a:br>
              <a:rPr lang="de-DE" sz="2000" b="1" dirty="0"/>
            </a:br>
            <a:r>
              <a:rPr lang="de-DE" sz="2000" i="1" dirty="0"/>
              <a:t>Allgemeine Psychologie, Friedrich-Schiller-Universität Jena</a:t>
            </a:r>
          </a:p>
          <a:p>
            <a:pPr algn="l">
              <a:lnSpc>
                <a:spcPct val="100000"/>
              </a:lnSpc>
              <a:spcBef>
                <a:spcPts val="0"/>
              </a:spcBef>
              <a:spcAft>
                <a:spcPts val="2000"/>
              </a:spcAft>
            </a:pPr>
            <a:r>
              <a:rPr lang="de-DE" sz="2000" dirty="0">
                <a:ea typeface="Calibri" panose="020F0502020204030204" pitchFamily="34" charset="0"/>
                <a:cs typeface="Calibri" panose="020F0502020204030204" pitchFamily="34" charset="0"/>
              </a:rPr>
              <a:t>Prof. Dr. Antonio Brettschneider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Kommunale Sozialpolitik, TH Köln</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000"/>
              </a:spcAft>
            </a:pPr>
            <a:r>
              <a:rPr lang="de-DE" sz="2000" dirty="0">
                <a:ea typeface="Calibri" panose="020F0502020204030204" pitchFamily="34" charset="0"/>
                <a:cs typeface="Calibri" panose="020F0502020204030204" pitchFamily="34" charset="0"/>
              </a:rPr>
              <a:t>Prof. Dr. Eva-Marie Kessler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Gerontopsychologie, Medical School Berlin </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000"/>
              </a:spcAft>
            </a:pPr>
            <a:r>
              <a:rPr lang="de-DE" sz="2000" dirty="0">
                <a:ea typeface="Calibri" panose="020F0502020204030204" pitchFamily="34" charset="0"/>
                <a:cs typeface="Calibri" panose="020F0502020204030204" pitchFamily="34" charset="0"/>
              </a:rPr>
              <a:t>Prof. Dr. Susanne Kümpers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Qual. Gesundheitsforschung, Soziale Ungleichheit und Public Health Strategien (i.R.), Hochschule Fulda</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000"/>
              </a:spcAft>
            </a:pPr>
            <a:r>
              <a:rPr lang="de-DE" sz="2000" dirty="0">
                <a:ea typeface="Calibri" panose="020F0502020204030204" pitchFamily="34" charset="0"/>
                <a:cs typeface="Calibri" panose="020F0502020204030204" pitchFamily="34" charset="0"/>
              </a:rPr>
              <a:t>Prof. Dr. Sonia Lippke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Gesundheitspsychologie und Verhaltensmedizin, </a:t>
            </a:r>
            <a:r>
              <a:rPr lang="de-DE" sz="2000" i="1" dirty="0" err="1">
                <a:ea typeface="Calibri" panose="020F0502020204030204" pitchFamily="34" charset="0"/>
                <a:cs typeface="Calibri" panose="020F0502020204030204" pitchFamily="34" charset="0"/>
              </a:rPr>
              <a:t>Constructor</a:t>
            </a:r>
            <a:r>
              <a:rPr lang="de-DE" sz="2000" i="1" dirty="0">
                <a:ea typeface="Calibri" panose="020F0502020204030204" pitchFamily="34" charset="0"/>
                <a:cs typeface="Calibri" panose="020F0502020204030204" pitchFamily="34" charset="0"/>
              </a:rPr>
              <a:t> University, Bremen</a:t>
            </a:r>
            <a:endParaRPr lang="de-DE" sz="2000" i="1" dirty="0">
              <a:ea typeface="Calibri" panose="020F0502020204030204" pitchFamily="34"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AEA41322-639D-4450-AB30-E337FB47DCB8}" type="slidenum">
              <a:rPr lang="de-DE" smtClean="0"/>
              <a:t>7</a:t>
            </a:fld>
            <a:endParaRPr lang="de-DE"/>
          </a:p>
        </p:txBody>
      </p:sp>
      <p:pic>
        <p:nvPicPr>
          <p:cNvPr id="17" name="Grafik 16">
            <a:extLst>
              <a:ext uri="{FF2B5EF4-FFF2-40B4-BE49-F238E27FC236}">
                <a16:creationId xmlns:a16="http://schemas.microsoft.com/office/drawing/2014/main" id="{12230324-ED13-4034-A84C-4A5D6FF426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206" y="2231176"/>
            <a:ext cx="812739" cy="814316"/>
          </a:xfrm>
          <a:prstGeom prst="rect">
            <a:avLst/>
          </a:prstGeom>
        </p:spPr>
      </p:pic>
      <p:pic>
        <p:nvPicPr>
          <p:cNvPr id="21" name="Grafik 20">
            <a:extLst>
              <a:ext uri="{FF2B5EF4-FFF2-40B4-BE49-F238E27FC236}">
                <a16:creationId xmlns:a16="http://schemas.microsoft.com/office/drawing/2014/main" id="{E189272B-D08E-4672-A5DD-DDA6F6994E7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3145" y="4069964"/>
            <a:ext cx="812739" cy="811669"/>
          </a:xfrm>
          <a:prstGeom prst="rect">
            <a:avLst/>
          </a:prstGeom>
        </p:spPr>
      </p:pic>
      <p:pic>
        <p:nvPicPr>
          <p:cNvPr id="23" name="Grafik 22">
            <a:extLst>
              <a:ext uri="{FF2B5EF4-FFF2-40B4-BE49-F238E27FC236}">
                <a16:creationId xmlns:a16="http://schemas.microsoft.com/office/drawing/2014/main" id="{AE1DC14F-942E-4ED1-9E8F-9C4BA394ED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3145" y="4989361"/>
            <a:ext cx="812739" cy="812739"/>
          </a:xfrm>
          <a:prstGeom prst="rect">
            <a:avLst/>
          </a:prstGeom>
        </p:spPr>
      </p:pic>
      <p:pic>
        <p:nvPicPr>
          <p:cNvPr id="25" name="Grafik 24">
            <a:extLst>
              <a:ext uri="{FF2B5EF4-FFF2-40B4-BE49-F238E27FC236}">
                <a16:creationId xmlns:a16="http://schemas.microsoft.com/office/drawing/2014/main" id="{8BADE989-B896-44E7-8CCE-C4865674ABB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3145" y="5909828"/>
            <a:ext cx="812739" cy="811647"/>
          </a:xfrm>
          <a:prstGeom prst="rect">
            <a:avLst/>
          </a:prstGeom>
        </p:spPr>
      </p:pic>
      <p:pic>
        <p:nvPicPr>
          <p:cNvPr id="12" name="Grafik 11">
            <a:extLst>
              <a:ext uri="{FF2B5EF4-FFF2-40B4-BE49-F238E27FC236}">
                <a16:creationId xmlns:a16="http://schemas.microsoft.com/office/drawing/2014/main" id="{71FDC13C-F1A0-4F43-AEC4-2EE24F9929E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5206" y="3149752"/>
            <a:ext cx="812739" cy="815952"/>
          </a:xfrm>
          <a:prstGeom prst="rect">
            <a:avLst/>
          </a:prstGeom>
        </p:spPr>
      </p:pic>
    </p:spTree>
    <p:extLst>
      <p:ext uri="{BB962C8B-B14F-4D97-AF65-F5344CB8AC3E}">
        <p14:creationId xmlns:p14="http://schemas.microsoft.com/office/powerpoint/2010/main" val="5160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73B64D0C-F001-4291-BB4C-F328D7BC9386}"/>
              </a:ext>
            </a:extLst>
          </p:cNvPr>
          <p:cNvSpPr txBox="1"/>
          <p:nvPr/>
        </p:nvSpPr>
        <p:spPr>
          <a:xfrm>
            <a:off x="424019" y="735856"/>
            <a:ext cx="2619820" cy="400110"/>
          </a:xfrm>
          <a:prstGeom prst="rect">
            <a:avLst/>
          </a:prstGeom>
          <a:noFill/>
        </p:spPr>
        <p:txBody>
          <a:bodyPr wrap="none" rtlCol="0">
            <a:spAutoFit/>
          </a:bodyPr>
          <a:lstStyle/>
          <a:p>
            <a:r>
              <a:rPr lang="de-DE" sz="2000" dirty="0">
                <a:solidFill>
                  <a:schemeClr val="accent1">
                    <a:lumMod val="75000"/>
                  </a:schemeClr>
                </a:solidFill>
              </a:rPr>
              <a:t>Kommissionsmitglieder</a:t>
            </a:r>
          </a:p>
        </p:txBody>
      </p:sp>
      <p:sp>
        <p:nvSpPr>
          <p:cNvPr id="6" name="Inhaltsplatzhalter 2">
            <a:extLst>
              <a:ext uri="{FF2B5EF4-FFF2-40B4-BE49-F238E27FC236}">
                <a16:creationId xmlns:a16="http://schemas.microsoft.com/office/drawing/2014/main" id="{79814A00-5C41-421F-9120-1568B20C833B}"/>
              </a:ext>
            </a:extLst>
          </p:cNvPr>
          <p:cNvSpPr txBox="1">
            <a:spLocks/>
          </p:cNvSpPr>
          <p:nvPr/>
        </p:nvSpPr>
        <p:spPr>
          <a:xfrm>
            <a:off x="1375722" y="1389537"/>
            <a:ext cx="9005756" cy="44787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2600"/>
              </a:spcAft>
            </a:pPr>
            <a:r>
              <a:rPr lang="de-DE" sz="2000" dirty="0">
                <a:ea typeface="Calibri" panose="020F0502020204030204" pitchFamily="34" charset="0"/>
                <a:cs typeface="Calibri" panose="020F0502020204030204" pitchFamily="34" charset="0"/>
              </a:rPr>
              <a:t>Prof. Dr. Ralf Lottmann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Gesundheitspolitik, Hochschule Magdeburg-Stendal</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600"/>
              </a:spcAft>
            </a:pPr>
            <a:r>
              <a:rPr lang="de-DE" sz="2000" dirty="0">
                <a:ea typeface="Calibri" panose="020F0502020204030204" pitchFamily="34" charset="0"/>
                <a:cs typeface="Calibri" panose="020F0502020204030204" pitchFamily="34" charset="0"/>
              </a:rPr>
              <a:t>Prof. Dr. Liane Schenk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Versorgungsforschung mit dem Schwerpunkt „vulnerable Gruppen“, </a:t>
            </a:r>
            <a:r>
              <a:rPr lang="de-DE" sz="2000" i="1" dirty="0">
                <a:ea typeface="Calibri" panose="020F0502020204030204" pitchFamily="34" charset="0"/>
                <a:cs typeface="Times New Roman" panose="02020603050405020304" pitchFamily="18" charset="0"/>
              </a:rPr>
              <a:t>Charité </a:t>
            </a:r>
            <a:r>
              <a:rPr lang="de-DE" sz="2000" i="1" dirty="0">
                <a:ea typeface="Calibri" panose="020F0502020204030204" pitchFamily="34" charset="0"/>
                <a:cs typeface="Calibri" panose="020F0502020204030204" pitchFamily="34" charset="0"/>
              </a:rPr>
              <a:t>Berlin</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600"/>
              </a:spcAft>
            </a:pPr>
            <a:r>
              <a:rPr lang="de-DE" sz="2000" dirty="0">
                <a:ea typeface="Calibri" panose="020F0502020204030204" pitchFamily="34" charset="0"/>
                <a:cs typeface="Calibri" panose="020F0502020204030204" pitchFamily="34" charset="0"/>
              </a:rPr>
              <a:t>Prof. Dr. Clemens Tesch-Römer </a:t>
            </a:r>
            <a:r>
              <a:rPr lang="de-DE" sz="1400" i="1" dirty="0">
                <a:latin typeface="Calibri" panose="020F0502020204030204" pitchFamily="34" charset="0"/>
                <a:ea typeface="Calibri" panose="020F0502020204030204" pitchFamily="34" charset="0"/>
              </a:rPr>
              <a:t>© Foto Christoph </a:t>
            </a:r>
            <a:r>
              <a:rPr lang="de-DE" sz="1400" i="1" dirty="0" err="1">
                <a:latin typeface="Calibri" panose="020F0502020204030204" pitchFamily="34" charset="0"/>
                <a:ea typeface="Calibri" panose="020F0502020204030204" pitchFamily="34" charset="0"/>
              </a:rPr>
              <a:t>Soeder</a:t>
            </a:r>
            <a:r>
              <a:rPr lang="de-DE" sz="1400" i="1" dirty="0">
                <a:latin typeface="Calibri" panose="020F0502020204030204" pitchFamily="34" charset="0"/>
                <a:ea typeface="Calibri" panose="020F0502020204030204" pitchFamily="34" charset="0"/>
              </a:rPr>
              <a:t>/DZA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Deutsches Zentrum für Altersfragen (DZA), Berlin </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600"/>
              </a:spcAft>
            </a:pPr>
            <a:r>
              <a:rPr lang="de-DE" sz="2000" dirty="0">
                <a:ea typeface="Calibri" panose="020F0502020204030204" pitchFamily="34" charset="0"/>
                <a:cs typeface="Calibri" panose="020F0502020204030204" pitchFamily="34" charset="0"/>
              </a:rPr>
              <a:t>Prof. Dr. Andrea </a:t>
            </a:r>
            <a:r>
              <a:rPr lang="de-DE" sz="2000" dirty="0" err="1">
                <a:ea typeface="Calibri" panose="020F0502020204030204" pitchFamily="34" charset="0"/>
                <a:cs typeface="Calibri" panose="020F0502020204030204" pitchFamily="34" charset="0"/>
              </a:rPr>
              <a:t>Teti</a:t>
            </a:r>
            <a:r>
              <a:rPr lang="de-DE" sz="2000" dirty="0">
                <a:ea typeface="Calibri" panose="020F0502020204030204" pitchFamily="34" charset="0"/>
                <a:cs typeface="Calibri" panose="020F0502020204030204" pitchFamily="34" charset="0"/>
              </a:rPr>
              <a:t>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Gerontologie mit Schwerpunkt „Altern und Gesundheit“, Universität Vechta</a:t>
            </a:r>
            <a:endParaRPr lang="de-DE" sz="2000" i="1" dirty="0">
              <a:ea typeface="Calibri" panose="020F0502020204030204" pitchFamily="34" charset="0"/>
              <a:cs typeface="Times New Roman" panose="02020603050405020304" pitchFamily="18" charset="0"/>
            </a:endParaRPr>
          </a:p>
          <a:p>
            <a:pPr algn="l">
              <a:lnSpc>
                <a:spcPct val="100000"/>
              </a:lnSpc>
              <a:spcBef>
                <a:spcPts val="0"/>
              </a:spcBef>
              <a:spcAft>
                <a:spcPts val="2600"/>
              </a:spcAft>
            </a:pPr>
            <a:r>
              <a:rPr lang="de-DE" sz="2000" dirty="0">
                <a:ea typeface="Calibri" panose="020F0502020204030204" pitchFamily="34" charset="0"/>
                <a:cs typeface="Calibri" panose="020F0502020204030204" pitchFamily="34" charset="0"/>
              </a:rPr>
              <a:t>Prof. Dr. Dr. </a:t>
            </a:r>
            <a:r>
              <a:rPr lang="de-DE" sz="2000" dirty="0" err="1">
                <a:ea typeface="Calibri" panose="020F0502020204030204" pitchFamily="34" charset="0"/>
                <a:cs typeface="Calibri" panose="020F0502020204030204" pitchFamily="34" charset="0"/>
              </a:rPr>
              <a:t>Hürrem</a:t>
            </a:r>
            <a:r>
              <a:rPr lang="de-DE" sz="2000" dirty="0">
                <a:ea typeface="Calibri" panose="020F0502020204030204" pitchFamily="34" charset="0"/>
                <a:cs typeface="Calibri" panose="020F0502020204030204" pitchFamily="34" charset="0"/>
              </a:rPr>
              <a:t> Tezcan-</a:t>
            </a:r>
            <a:r>
              <a:rPr lang="de-DE" sz="2000" dirty="0" err="1">
                <a:ea typeface="Calibri" panose="020F0502020204030204" pitchFamily="34" charset="0"/>
                <a:cs typeface="Calibri" panose="020F0502020204030204" pitchFamily="34" charset="0"/>
              </a:rPr>
              <a:t>Güntekin</a:t>
            </a:r>
            <a:r>
              <a:rPr lang="de-DE" sz="2000" dirty="0">
                <a:ea typeface="Calibri" panose="020F0502020204030204" pitchFamily="34" charset="0"/>
                <a:cs typeface="Calibri" panose="020F0502020204030204" pitchFamily="34" charset="0"/>
              </a:rPr>
              <a:t> </a:t>
            </a:r>
            <a:r>
              <a:rPr lang="de-DE" sz="1400" i="1" dirty="0">
                <a:latin typeface="Calibri" panose="020F0502020204030204" pitchFamily="34" charset="0"/>
                <a:ea typeface="Calibri" panose="020F0502020204030204" pitchFamily="34" charset="0"/>
              </a:rPr>
              <a:t>© Foto Jens Liebchen/DZA</a:t>
            </a:r>
            <a:br>
              <a:rPr lang="de-DE" sz="2000" dirty="0">
                <a:ea typeface="Calibri" panose="020F0502020204030204" pitchFamily="34" charset="0"/>
                <a:cs typeface="Calibri" panose="020F0502020204030204" pitchFamily="34" charset="0"/>
              </a:rPr>
            </a:br>
            <a:r>
              <a:rPr lang="de-DE" sz="2000" i="1" dirty="0">
                <a:ea typeface="Calibri" panose="020F0502020204030204" pitchFamily="34" charset="0"/>
                <a:cs typeface="Calibri" panose="020F0502020204030204" pitchFamily="34" charset="0"/>
              </a:rPr>
              <a:t>Interprofessionelle Handlungsansätze mit Schwerpunkt auf qualitativen Forschungsmethoden in Public Health, </a:t>
            </a:r>
            <a:r>
              <a:rPr lang="de-DE" sz="2000" i="1" dirty="0">
                <a:ea typeface="Calibri" panose="020F0502020204030204" pitchFamily="34" charset="0"/>
                <a:cs typeface="Times New Roman" panose="02020603050405020304" pitchFamily="18" charset="0"/>
              </a:rPr>
              <a:t>Alice Salomon Hochschule </a:t>
            </a:r>
            <a:r>
              <a:rPr lang="de-DE" sz="2000" i="1" dirty="0">
                <a:ea typeface="Calibri" panose="020F0502020204030204" pitchFamily="34" charset="0"/>
                <a:cs typeface="Calibri" panose="020F0502020204030204" pitchFamily="34" charset="0"/>
              </a:rPr>
              <a:t>Berlin</a:t>
            </a:r>
            <a:endParaRPr lang="de-DE" sz="2000" i="1" dirty="0">
              <a:ea typeface="Calibri" panose="020F0502020204030204" pitchFamily="34" charset="0"/>
              <a:cs typeface="Times New Roman" panose="02020603050405020304" pitchFamily="18" charset="0"/>
            </a:endParaRPr>
          </a:p>
        </p:txBody>
      </p:sp>
      <p:sp>
        <p:nvSpPr>
          <p:cNvPr id="2" name="Foliennummernplatzhalter 1"/>
          <p:cNvSpPr>
            <a:spLocks noGrp="1"/>
          </p:cNvSpPr>
          <p:nvPr>
            <p:ph type="sldNum" sz="quarter" idx="12"/>
          </p:nvPr>
        </p:nvSpPr>
        <p:spPr/>
        <p:txBody>
          <a:bodyPr/>
          <a:lstStyle/>
          <a:p>
            <a:fld id="{AEA41322-639D-4450-AB30-E337FB47DCB8}" type="slidenum">
              <a:rPr lang="de-DE" smtClean="0"/>
              <a:t>8</a:t>
            </a:fld>
            <a:endParaRPr lang="de-DE"/>
          </a:p>
        </p:txBody>
      </p:sp>
      <p:pic>
        <p:nvPicPr>
          <p:cNvPr id="14" name="Grafik 13">
            <a:extLst>
              <a:ext uri="{FF2B5EF4-FFF2-40B4-BE49-F238E27FC236}">
                <a16:creationId xmlns:a16="http://schemas.microsoft.com/office/drawing/2014/main" id="{F46AE4D6-2955-4857-87EC-F12734D45F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205" y="1361441"/>
            <a:ext cx="812739" cy="812739"/>
          </a:xfrm>
          <a:prstGeom prst="rect">
            <a:avLst/>
          </a:prstGeom>
        </p:spPr>
      </p:pic>
      <p:pic>
        <p:nvPicPr>
          <p:cNvPr id="16" name="Grafik 15">
            <a:extLst>
              <a:ext uri="{FF2B5EF4-FFF2-40B4-BE49-F238E27FC236}">
                <a16:creationId xmlns:a16="http://schemas.microsoft.com/office/drawing/2014/main" id="{A9122FFB-F5C5-4588-B1D0-29875AEB0D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5205" y="2338442"/>
            <a:ext cx="812739" cy="812739"/>
          </a:xfrm>
          <a:prstGeom prst="rect">
            <a:avLst/>
          </a:prstGeom>
        </p:spPr>
      </p:pic>
      <p:pic>
        <p:nvPicPr>
          <p:cNvPr id="18" name="Grafik 17">
            <a:extLst>
              <a:ext uri="{FF2B5EF4-FFF2-40B4-BE49-F238E27FC236}">
                <a16:creationId xmlns:a16="http://schemas.microsoft.com/office/drawing/2014/main" id="{172531CD-CE82-41E4-830F-8DF7E280811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473" y="3312211"/>
            <a:ext cx="823471" cy="821429"/>
          </a:xfrm>
          <a:prstGeom prst="rect">
            <a:avLst/>
          </a:prstGeom>
        </p:spPr>
      </p:pic>
      <p:pic>
        <p:nvPicPr>
          <p:cNvPr id="20" name="Grafik 19">
            <a:extLst>
              <a:ext uri="{FF2B5EF4-FFF2-40B4-BE49-F238E27FC236}">
                <a16:creationId xmlns:a16="http://schemas.microsoft.com/office/drawing/2014/main" id="{A3D6E5BE-72C8-4EC7-A40C-1347A187EB2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1774" y="4294670"/>
            <a:ext cx="818416" cy="820033"/>
          </a:xfrm>
          <a:prstGeom prst="rect">
            <a:avLst/>
          </a:prstGeom>
        </p:spPr>
      </p:pic>
      <p:pic>
        <p:nvPicPr>
          <p:cNvPr id="22" name="Grafik 21">
            <a:extLst>
              <a:ext uri="{FF2B5EF4-FFF2-40B4-BE49-F238E27FC236}">
                <a16:creationId xmlns:a16="http://schemas.microsoft.com/office/drawing/2014/main" id="{C22673C8-372A-4DA2-86AB-B32EE6C00BB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1774" y="5274904"/>
            <a:ext cx="821115" cy="820033"/>
          </a:xfrm>
          <a:prstGeom prst="rect">
            <a:avLst/>
          </a:prstGeom>
        </p:spPr>
      </p:pic>
    </p:spTree>
    <p:extLst>
      <p:ext uri="{BB962C8B-B14F-4D97-AF65-F5344CB8AC3E}">
        <p14:creationId xmlns:p14="http://schemas.microsoft.com/office/powerpoint/2010/main" val="31775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04A2ADC-EBFA-4A0A-B43B-7E35FCE54C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86598" y="385954"/>
            <a:ext cx="2063535" cy="651343"/>
          </a:xfrm>
          <a:prstGeom prst="rect">
            <a:avLst/>
          </a:prstGeom>
        </p:spPr>
      </p:pic>
      <p:cxnSp>
        <p:nvCxnSpPr>
          <p:cNvPr id="15" name="Gerader Verbinder 14">
            <a:extLst>
              <a:ext uri="{FF2B5EF4-FFF2-40B4-BE49-F238E27FC236}">
                <a16:creationId xmlns:a16="http://schemas.microsoft.com/office/drawing/2014/main" id="{0BAC82C5-3520-423F-9C2C-64B067D7423D}"/>
              </a:ext>
            </a:extLst>
          </p:cNvPr>
          <p:cNvCxnSpPr>
            <a:cxnSpLocks/>
          </p:cNvCxnSpPr>
          <p:nvPr/>
        </p:nvCxnSpPr>
        <p:spPr>
          <a:xfrm>
            <a:off x="505207" y="1173079"/>
            <a:ext cx="11144926"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9B170B9B-5473-45F8-BE38-C672EE392BC1}"/>
              </a:ext>
            </a:extLst>
          </p:cNvPr>
          <p:cNvSpPr txBox="1">
            <a:spLocks/>
          </p:cNvSpPr>
          <p:nvPr/>
        </p:nvSpPr>
        <p:spPr>
          <a:xfrm>
            <a:off x="2505426" y="3345605"/>
            <a:ext cx="7181148" cy="535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de-DE" sz="3200" kern="0" dirty="0">
                <a:solidFill>
                  <a:schemeClr val="accent1">
                    <a:lumMod val="75000"/>
                  </a:schemeClr>
                </a:solidFill>
                <a:ea typeface="Times New Roman" panose="02020603050405020304" pitchFamily="18" charset="0"/>
                <a:cs typeface="Times New Roman" panose="02020603050405020304" pitchFamily="18" charset="0"/>
              </a:rPr>
              <a:t>Der Weg</a:t>
            </a:r>
          </a:p>
        </p:txBody>
      </p:sp>
      <p:sp>
        <p:nvSpPr>
          <p:cNvPr id="2" name="Foliennummernplatzhalter 1"/>
          <p:cNvSpPr>
            <a:spLocks noGrp="1"/>
          </p:cNvSpPr>
          <p:nvPr>
            <p:ph type="sldNum" sz="quarter" idx="12"/>
          </p:nvPr>
        </p:nvSpPr>
        <p:spPr/>
        <p:txBody>
          <a:bodyPr/>
          <a:lstStyle/>
          <a:p>
            <a:fld id="{AEA41322-639D-4450-AB30-E337FB47DCB8}" type="slidenum">
              <a:rPr lang="de-DE" smtClean="0"/>
              <a:t>9</a:t>
            </a:fld>
            <a:endParaRPr lang="de-DE"/>
          </a:p>
        </p:txBody>
      </p:sp>
    </p:spTree>
    <p:extLst>
      <p:ext uri="{BB962C8B-B14F-4D97-AF65-F5344CB8AC3E}">
        <p14:creationId xmlns:p14="http://schemas.microsoft.com/office/powerpoint/2010/main" val="116726090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Breitbild</PresentationFormat>
  <Paragraphs>183</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 werden in Deutschland – Potenziale und Teilhabechancen</dc:title>
  <dc:creator>Frank Berner</dc:creator>
  <cp:lastModifiedBy>Sprung, Petra</cp:lastModifiedBy>
  <cp:revision>98</cp:revision>
  <dcterms:created xsi:type="dcterms:W3CDTF">2023-06-15T22:04:40Z</dcterms:created>
  <dcterms:modified xsi:type="dcterms:W3CDTF">2025-04-01T11:56:51Z</dcterms:modified>
</cp:coreProperties>
</file>