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9" r:id="rId3"/>
    <p:sldId id="257" r:id="rId4"/>
    <p:sldId id="261" r:id="rId5"/>
    <p:sldId id="258" r:id="rId6"/>
    <p:sldId id="260" r:id="rId7"/>
  </p:sldIdLst>
  <p:sldSz cx="9144000" cy="6858000" type="screen4x3"/>
  <p:notesSz cx="6797675" cy="99266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1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9BA2DE-9349-4897-A6B4-6F50464D15BC}" type="datetimeFigureOut">
              <a:rPr lang="de-DE" smtClean="0"/>
              <a:pPr/>
              <a:t>17.11.2016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4A37D5-1A8E-4374-9609-9A998D3764B4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4A37D5-1A8E-4374-9609-9A998D3764B4}" type="slidenum">
              <a:rPr lang="de-DE" smtClean="0"/>
              <a:pPr/>
              <a:t>3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cid:24E0E1EF-92C7-4BD1-9AE0-59B37565CE1B@multi.box" TargetMode="External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003D-BB7D-456F-8FD7-EA09C50B176E}" type="datetimeFigureOut">
              <a:rPr lang="de-DE" smtClean="0"/>
              <a:pPr/>
              <a:t>17.11.2016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0F44-80FA-4FCC-8B12-C91D09D31AB7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7" name="C78ACDB4-C3FF-4129-8823-E56CE122BD95" descr="cid:24E0E1EF-92C7-4BD1-9AE0-59B37565CE1B@multi.box"/>
          <p:cNvPicPr/>
          <p:nvPr userDrawn="1"/>
        </p:nvPicPr>
        <p:blipFill>
          <a:blip r:embed="rId2" r:link="rId3" cstate="print"/>
          <a:srcRect/>
          <a:stretch>
            <a:fillRect/>
          </a:stretch>
        </p:blipFill>
        <p:spPr bwMode="auto">
          <a:xfrm>
            <a:off x="3779912" y="6238875"/>
            <a:ext cx="14382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003D-BB7D-456F-8FD7-EA09C50B176E}" type="datetimeFigureOut">
              <a:rPr lang="de-DE" smtClean="0"/>
              <a:pPr/>
              <a:t>17.11.2016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0F44-80FA-4FCC-8B12-C91D09D31AB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003D-BB7D-456F-8FD7-EA09C50B176E}" type="datetimeFigureOut">
              <a:rPr lang="de-DE" smtClean="0"/>
              <a:pPr/>
              <a:t>17.11.2016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0F44-80FA-4FCC-8B12-C91D09D31AB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003D-BB7D-456F-8FD7-EA09C50B176E}" type="datetimeFigureOut">
              <a:rPr lang="de-DE" smtClean="0"/>
              <a:pPr/>
              <a:t>17.11.2016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0F44-80FA-4FCC-8B12-C91D09D31AB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003D-BB7D-456F-8FD7-EA09C50B176E}" type="datetimeFigureOut">
              <a:rPr lang="de-DE" smtClean="0"/>
              <a:pPr/>
              <a:t>17.11.2016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0F44-80FA-4FCC-8B12-C91D09D31AB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003D-BB7D-456F-8FD7-EA09C50B176E}" type="datetimeFigureOut">
              <a:rPr lang="de-DE" smtClean="0"/>
              <a:pPr/>
              <a:t>17.11.2016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0F44-80FA-4FCC-8B12-C91D09D31AB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003D-BB7D-456F-8FD7-EA09C50B176E}" type="datetimeFigureOut">
              <a:rPr lang="de-DE" smtClean="0"/>
              <a:pPr/>
              <a:t>17.11.2016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0F44-80FA-4FCC-8B12-C91D09D31AB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003D-BB7D-456F-8FD7-EA09C50B176E}" type="datetimeFigureOut">
              <a:rPr lang="de-DE" smtClean="0"/>
              <a:pPr/>
              <a:t>17.11.2016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0F44-80FA-4FCC-8B12-C91D09D31AB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003D-BB7D-456F-8FD7-EA09C50B176E}" type="datetimeFigureOut">
              <a:rPr lang="de-DE" smtClean="0"/>
              <a:pPr/>
              <a:t>17.11.2016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0F44-80FA-4FCC-8B12-C91D09D31AB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003D-BB7D-456F-8FD7-EA09C50B176E}" type="datetimeFigureOut">
              <a:rPr lang="de-DE" smtClean="0"/>
              <a:pPr/>
              <a:t>17.11.2016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0F44-80FA-4FCC-8B12-C91D09D31AB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B0003D-BB7D-456F-8FD7-EA09C50B176E}" type="datetimeFigureOut">
              <a:rPr lang="de-DE" smtClean="0"/>
              <a:pPr/>
              <a:t>17.11.2016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90F44-80FA-4FCC-8B12-C91D09D31AB7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cid:24E0E1EF-92C7-4BD1-9AE0-59B37565CE1B@multi.box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0003D-BB7D-456F-8FD7-EA09C50B176E}" type="datetimeFigureOut">
              <a:rPr lang="de-DE" smtClean="0"/>
              <a:pPr/>
              <a:t>17.11.2016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90F44-80FA-4FCC-8B12-C91D09D31AB7}" type="slidenum">
              <a:rPr lang="de-DE" smtClean="0"/>
              <a:pPr/>
              <a:t>‹Nr.›</a:t>
            </a:fld>
            <a:endParaRPr lang="de-DE"/>
          </a:p>
        </p:txBody>
      </p:sp>
      <p:pic>
        <p:nvPicPr>
          <p:cNvPr id="7" name="C78ACDB4-C3FF-4129-8823-E56CE122BD95" descr="cid:24E0E1EF-92C7-4BD1-9AE0-59B37565CE1B@multi.box"/>
          <p:cNvPicPr/>
          <p:nvPr userDrawn="1"/>
        </p:nvPicPr>
        <p:blipFill>
          <a:blip r:embed="rId13" r:link="rId14" cstate="print"/>
          <a:srcRect/>
          <a:stretch>
            <a:fillRect/>
          </a:stretch>
        </p:blipFill>
        <p:spPr bwMode="auto">
          <a:xfrm>
            <a:off x="3779912" y="6238875"/>
            <a:ext cx="1438275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de-DE" b="1" cap="all" dirty="0"/>
              <a:t>Wir </a:t>
            </a:r>
            <a:r>
              <a:rPr lang="de-DE" b="1" cap="all" dirty="0" smtClean="0"/>
              <a:t>weben </a:t>
            </a:r>
            <a:r>
              <a:rPr lang="de-DE" b="1" cap="all" dirty="0"/>
              <a:t>mit. Netzwerken</a:t>
            </a:r>
            <a:r>
              <a:rPr lang="de-DE" dirty="0"/>
              <a:t/>
            </a:r>
            <a:br>
              <a:rPr lang="de-DE" dirty="0"/>
            </a:br>
            <a:r>
              <a:rPr lang="de-DE" i="1" dirty="0" smtClean="0"/>
              <a:t>KIRCHENGEMEINDEN WIRKEN IM GEMEINWESEN</a:t>
            </a:r>
            <a:r>
              <a:rPr lang="de-DE" dirty="0"/>
              <a:t/>
            </a:r>
            <a:br>
              <a:rPr lang="de-DE" dirty="0"/>
            </a:b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899592" y="3501008"/>
            <a:ext cx="7920880" cy="2137792"/>
          </a:xfrm>
        </p:spPr>
        <p:txBody>
          <a:bodyPr/>
          <a:lstStyle/>
          <a:p>
            <a:pPr algn="l"/>
            <a:r>
              <a:rPr lang="de-DE" dirty="0" smtClean="0"/>
              <a:t>Sorge in Zeiten gesellschaftlicher Unsicherheit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611560" y="260648"/>
            <a:ext cx="5112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327250" y="188640"/>
            <a:ext cx="360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Wir weben mit. Netzwerken – </a:t>
            </a:r>
            <a:r>
              <a:rPr lang="de-DE" sz="1200" b="1" dirty="0" smtClean="0"/>
              <a:t>Download 2</a:t>
            </a:r>
            <a:r>
              <a:rPr lang="de-DE" sz="1200" dirty="0" smtClean="0"/>
              <a:t>  </a:t>
            </a:r>
            <a:endParaRPr lang="de-DE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Sorge in Zeiten gesellschaftlicher Unsicherheit</a:t>
            </a:r>
            <a:endParaRPr lang="de-DE" sz="3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3284984"/>
            <a:ext cx="8229600" cy="28411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b="1" i="1" dirty="0"/>
              <a:t>„Sorgen (</a:t>
            </a:r>
            <a:r>
              <a:rPr lang="de-DE" b="1" i="1" dirty="0" err="1"/>
              <a:t>caring</a:t>
            </a:r>
            <a:r>
              <a:rPr lang="de-DE" b="1" i="1" dirty="0"/>
              <a:t>) ist </a:t>
            </a:r>
            <a:r>
              <a:rPr lang="de-DE" b="1" i="1" dirty="0" smtClean="0"/>
              <a:t>die Aktivität</a:t>
            </a:r>
            <a:r>
              <a:rPr lang="de-DE" b="1" i="1" dirty="0"/>
              <a:t>, die </a:t>
            </a:r>
            <a:r>
              <a:rPr lang="de-DE" b="1" i="1" dirty="0" smtClean="0"/>
              <a:t>alles umfasst</a:t>
            </a:r>
            <a:r>
              <a:rPr lang="de-DE" b="1" i="1" dirty="0"/>
              <a:t>, was wir tun, </a:t>
            </a:r>
            <a:r>
              <a:rPr lang="de-DE" b="1" i="1" dirty="0" smtClean="0"/>
              <a:t>um unsere </a:t>
            </a:r>
            <a:r>
              <a:rPr lang="de-DE" b="1" i="1" dirty="0"/>
              <a:t>‚Welt‘ zu </a:t>
            </a:r>
            <a:r>
              <a:rPr lang="de-DE" b="1" i="1" dirty="0" smtClean="0"/>
              <a:t>erhalten, fortbestehen </a:t>
            </a:r>
            <a:r>
              <a:rPr lang="de-DE" b="1" i="1" dirty="0"/>
              <a:t>zu </a:t>
            </a:r>
            <a:r>
              <a:rPr lang="de-DE" b="1" i="1" dirty="0" smtClean="0"/>
              <a:t>lassen und </a:t>
            </a:r>
            <a:r>
              <a:rPr lang="de-DE" b="1" i="1" dirty="0"/>
              <a:t>zu reparieren, so </a:t>
            </a:r>
            <a:r>
              <a:rPr lang="de-DE" b="1" i="1" dirty="0" smtClean="0"/>
              <a:t>dass wir </a:t>
            </a:r>
            <a:r>
              <a:rPr lang="de-DE" b="1" i="1" dirty="0"/>
              <a:t>in ihr so gut </a:t>
            </a:r>
            <a:r>
              <a:rPr lang="de-DE" b="1" i="1" dirty="0" smtClean="0"/>
              <a:t>wie möglich </a:t>
            </a:r>
            <a:r>
              <a:rPr lang="de-DE" b="1" i="1" dirty="0"/>
              <a:t>leben können.“</a:t>
            </a:r>
          </a:p>
          <a:p>
            <a:pPr>
              <a:buNone/>
            </a:pPr>
            <a:r>
              <a:rPr lang="de-DE" sz="1700" b="1" i="1" dirty="0"/>
              <a:t>Joan C. </a:t>
            </a:r>
            <a:r>
              <a:rPr lang="de-DE" sz="1700" b="1" i="1" dirty="0" err="1"/>
              <a:t>Tronto</a:t>
            </a:r>
            <a:r>
              <a:rPr lang="de-DE" sz="1700" b="1" i="1" dirty="0"/>
              <a:t>: </a:t>
            </a:r>
            <a:r>
              <a:rPr lang="de-DE" sz="1700" b="1" i="1" dirty="0" err="1"/>
              <a:t>Caring</a:t>
            </a:r>
            <a:r>
              <a:rPr lang="de-DE" sz="1700" b="1" i="1" dirty="0"/>
              <a:t> </a:t>
            </a:r>
            <a:r>
              <a:rPr lang="de-DE" sz="1700" b="1" i="1" dirty="0" smtClean="0"/>
              <a:t>Democracy. </a:t>
            </a:r>
            <a:r>
              <a:rPr lang="en-US" sz="1700" b="1" i="1" dirty="0" smtClean="0"/>
              <a:t>NY </a:t>
            </a:r>
            <a:r>
              <a:rPr lang="en-US" sz="1700" b="1" i="1" dirty="0"/>
              <a:t>University Press </a:t>
            </a:r>
            <a:r>
              <a:rPr lang="en-US" sz="1700" b="1" i="1" dirty="0" smtClean="0"/>
              <a:t>2013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327250" y="188640"/>
            <a:ext cx="360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Wir weben mit. Netzwerken – </a:t>
            </a:r>
            <a:r>
              <a:rPr lang="de-DE" sz="1200" b="1" dirty="0" smtClean="0"/>
              <a:t>Download 2</a:t>
            </a:r>
            <a:r>
              <a:rPr lang="de-DE" sz="1200" dirty="0" smtClean="0"/>
              <a:t>  </a:t>
            </a:r>
            <a:endParaRPr lang="de-DE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Sorge in Zeiten gesellschaftlicher Unsicherheit</a:t>
            </a:r>
            <a:endParaRPr lang="de-DE" sz="3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de-DE" dirty="0" smtClean="0"/>
              <a:t>gesellschaftliche Unsicherheiten</a:t>
            </a:r>
          </a:p>
          <a:p>
            <a:pPr>
              <a:buNone/>
            </a:pPr>
            <a:endParaRPr lang="de-DE" dirty="0" smtClean="0"/>
          </a:p>
          <a:p>
            <a:pPr>
              <a:buFontTx/>
              <a:buChar char="-"/>
            </a:pPr>
            <a:r>
              <a:rPr lang="de-DE" sz="2600" dirty="0" smtClean="0"/>
              <a:t>Ökologische Katastrophen</a:t>
            </a:r>
          </a:p>
          <a:p>
            <a:pPr>
              <a:buFontTx/>
              <a:buChar char="-"/>
            </a:pPr>
            <a:r>
              <a:rPr lang="de-DE" sz="2600" dirty="0" smtClean="0"/>
              <a:t>Soziale Katastrophen (Krieg, Flucht, Hunger…)</a:t>
            </a:r>
          </a:p>
          <a:p>
            <a:pPr>
              <a:buFontTx/>
              <a:buChar char="-"/>
            </a:pPr>
            <a:r>
              <a:rPr lang="de-DE" sz="2600" dirty="0" smtClean="0"/>
              <a:t>Demografischer Wandel</a:t>
            </a:r>
          </a:p>
          <a:p>
            <a:pPr>
              <a:buFontTx/>
              <a:buChar char="-"/>
            </a:pPr>
            <a:r>
              <a:rPr lang="de-DE" sz="2600" dirty="0" smtClean="0"/>
              <a:t>Armut</a:t>
            </a:r>
          </a:p>
          <a:p>
            <a:pPr>
              <a:buFontTx/>
              <a:buChar char="-"/>
            </a:pPr>
            <a:r>
              <a:rPr lang="de-DE" sz="2600" dirty="0" smtClean="0"/>
              <a:t>…</a:t>
            </a:r>
            <a:endParaRPr lang="de-DE" dirty="0" smtClean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de-DE" i="1" dirty="0" smtClean="0"/>
              <a:t>„Offenbar können wir die Realität</a:t>
            </a:r>
          </a:p>
          <a:p>
            <a:pPr>
              <a:buNone/>
            </a:pPr>
            <a:r>
              <a:rPr lang="de-DE" i="1" dirty="0" smtClean="0"/>
              <a:t>heute nicht mehr nach unseren</a:t>
            </a:r>
          </a:p>
          <a:p>
            <a:pPr>
              <a:buNone/>
            </a:pPr>
            <a:r>
              <a:rPr lang="de-DE" i="1" dirty="0" smtClean="0"/>
              <a:t>eigenen Wünschen kneten und</a:t>
            </a:r>
          </a:p>
          <a:p>
            <a:pPr>
              <a:buNone/>
            </a:pPr>
            <a:r>
              <a:rPr lang="de-DE" i="1" dirty="0" smtClean="0"/>
              <a:t>formen, sie steht uns vielmehr</a:t>
            </a:r>
          </a:p>
          <a:p>
            <a:pPr>
              <a:buNone/>
            </a:pPr>
            <a:r>
              <a:rPr lang="de-DE" i="1" dirty="0" smtClean="0"/>
              <a:t>massiv und träge, undurchsichtig,</a:t>
            </a:r>
          </a:p>
          <a:p>
            <a:pPr>
              <a:buNone/>
            </a:pPr>
            <a:r>
              <a:rPr lang="de-DE" i="1" dirty="0" smtClean="0"/>
              <a:t>undurchdringlich und</a:t>
            </a:r>
          </a:p>
          <a:p>
            <a:pPr>
              <a:buNone/>
            </a:pPr>
            <a:r>
              <a:rPr lang="de-DE" i="1" dirty="0" smtClean="0"/>
              <a:t>unüberwindlich gegenüber, stur</a:t>
            </a:r>
          </a:p>
          <a:p>
            <a:pPr>
              <a:buNone/>
            </a:pPr>
            <a:r>
              <a:rPr lang="de-DE" i="1" dirty="0" smtClean="0"/>
              <a:t>und unempfänglich für unser</a:t>
            </a:r>
          </a:p>
          <a:p>
            <a:pPr>
              <a:buNone/>
            </a:pPr>
            <a:r>
              <a:rPr lang="de-DE" i="1" dirty="0" smtClean="0"/>
              <a:t>Wollen und immun gegen alle</a:t>
            </a:r>
          </a:p>
          <a:p>
            <a:pPr>
              <a:buNone/>
            </a:pPr>
            <a:r>
              <a:rPr lang="de-DE" i="1" dirty="0" smtClean="0"/>
              <a:t>Versuche, unser Zusammenleben</a:t>
            </a:r>
          </a:p>
          <a:p>
            <a:pPr>
              <a:buNone/>
            </a:pPr>
            <a:r>
              <a:rPr lang="de-DE" i="1" dirty="0" smtClean="0"/>
              <a:t>menschlicher zu gestalten.“</a:t>
            </a:r>
          </a:p>
          <a:p>
            <a:pPr>
              <a:buNone/>
            </a:pPr>
            <a:r>
              <a:rPr lang="de-DE" dirty="0" smtClean="0"/>
              <a:t>Zygmunt </a:t>
            </a:r>
            <a:r>
              <a:rPr lang="de-DE" dirty="0" err="1" smtClean="0"/>
              <a:t>Bauman</a:t>
            </a:r>
            <a:r>
              <a:rPr lang="de-DE" dirty="0" smtClean="0"/>
              <a:t>, 2007</a:t>
            </a:r>
          </a:p>
          <a:p>
            <a:pPr>
              <a:buNone/>
            </a:pP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327250" y="188640"/>
            <a:ext cx="360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Wir weben mit. Netzwerken – </a:t>
            </a:r>
            <a:r>
              <a:rPr lang="de-DE" sz="1200" b="1" dirty="0" smtClean="0"/>
              <a:t>Download 2</a:t>
            </a:r>
            <a:r>
              <a:rPr lang="de-DE" sz="1200" dirty="0" smtClean="0"/>
              <a:t>  </a:t>
            </a:r>
            <a:endParaRPr lang="de-DE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3200" dirty="0" smtClean="0">
                <a:solidFill>
                  <a:schemeClr val="tx1">
                    <a:tint val="75000"/>
                  </a:schemeClr>
                </a:solidFill>
              </a:rPr>
              <a:t>Sorge in Zeiten gesellschaftlicher Unsicherheit</a:t>
            </a:r>
            <a:endParaRPr lang="de-DE" sz="3200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3400" y="1412776"/>
            <a:ext cx="4038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de-DE" sz="1200" b="1" dirty="0" smtClean="0"/>
              <a:t>Sorge-Themen der Menschen sind:</a:t>
            </a:r>
          </a:p>
          <a:p>
            <a:r>
              <a:rPr lang="de-DE" sz="1200" dirty="0" smtClean="0"/>
              <a:t>Rente </a:t>
            </a:r>
          </a:p>
          <a:p>
            <a:r>
              <a:rPr lang="de-DE" sz="1200" dirty="0" smtClean="0"/>
              <a:t>Wohnen</a:t>
            </a:r>
          </a:p>
          <a:p>
            <a:r>
              <a:rPr lang="de-DE" sz="1200" dirty="0" smtClean="0"/>
              <a:t>Mobilität</a:t>
            </a:r>
          </a:p>
          <a:p>
            <a:r>
              <a:rPr lang="de-DE" sz="1200" dirty="0" smtClean="0"/>
              <a:t>Gesundheit</a:t>
            </a:r>
          </a:p>
          <a:p>
            <a:endParaRPr lang="de-DE" sz="1200" dirty="0" smtClean="0"/>
          </a:p>
          <a:p>
            <a:pPr>
              <a:buNone/>
            </a:pPr>
            <a:r>
              <a:rPr lang="de-DE" sz="1200" b="1" dirty="0" smtClean="0"/>
              <a:t>Diese Sorge-Themen brauchen Rahmen:</a:t>
            </a:r>
          </a:p>
          <a:p>
            <a:r>
              <a:rPr lang="de-DE" sz="1200" dirty="0" smtClean="0"/>
              <a:t>Lebensqualität </a:t>
            </a:r>
          </a:p>
          <a:p>
            <a:r>
              <a:rPr lang="de-DE" sz="1200" dirty="0" smtClean="0"/>
              <a:t>Wahrnehmung von Endlichkeit </a:t>
            </a:r>
          </a:p>
          <a:p>
            <a:r>
              <a:rPr lang="de-DE" sz="1200" dirty="0" smtClean="0"/>
              <a:t>Die Frage nach gutem Leben</a:t>
            </a:r>
          </a:p>
          <a:p>
            <a:endParaRPr lang="de-DE" sz="1200" b="1" dirty="0" smtClean="0"/>
          </a:p>
          <a:p>
            <a:pPr>
              <a:buNone/>
            </a:pPr>
            <a:r>
              <a:rPr lang="de-DE" sz="1200" b="1" dirty="0" smtClean="0"/>
              <a:t>Diese Sorge-Themen brauchen Räume:</a:t>
            </a:r>
          </a:p>
          <a:p>
            <a:r>
              <a:rPr lang="de-DE" sz="1200" dirty="0" smtClean="0"/>
              <a:t>Räume, in denen sich biografische Erfahrungen strukturieren lassen dienen der  Integration. (Gottesdienste; Bildungsarbeit)  </a:t>
            </a:r>
          </a:p>
          <a:p>
            <a:r>
              <a:rPr lang="de-DE" sz="1200" dirty="0" smtClean="0"/>
              <a:t>Räume, in denen Engagement sich organisieren kann und Begleitung erfährt.</a:t>
            </a:r>
          </a:p>
          <a:p>
            <a:pPr>
              <a:buNone/>
            </a:pPr>
            <a:endParaRPr lang="de-DE" sz="1200" b="1" dirty="0" smtClean="0"/>
          </a:p>
          <a:p>
            <a:pPr>
              <a:buNone/>
            </a:pPr>
            <a:r>
              <a:rPr lang="de-DE" sz="1200" b="1" dirty="0" smtClean="0"/>
              <a:t>Diese Sorge-Themen brauchen Kirche:</a:t>
            </a:r>
          </a:p>
          <a:p>
            <a:r>
              <a:rPr lang="de-DE" sz="1200" dirty="0" smtClean="0"/>
              <a:t>Kirche achtet auf die Verantwortung der Kommune</a:t>
            </a:r>
          </a:p>
          <a:p>
            <a:r>
              <a:rPr lang="de-DE" sz="1200" dirty="0" smtClean="0"/>
              <a:t>Kirche verhandelt die Rolle der Älteren und der Kinder in der Gesellschaft</a:t>
            </a:r>
          </a:p>
          <a:p>
            <a:endParaRPr lang="de-DE" sz="120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0" y="1412776"/>
            <a:ext cx="4038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de-DE" sz="1200" b="1" dirty="0" smtClean="0"/>
              <a:t>Für diese Themen braucht es eine veränderte Kirche:</a:t>
            </a:r>
          </a:p>
          <a:p>
            <a:r>
              <a:rPr lang="de-DE" sz="1200" dirty="0" smtClean="0"/>
              <a:t>Sie nimmt ihr Engagement in der Zivilgesellschaft als kirchliches Wirken wahr ( Abschied vom Gegenüber der Bürgergemeinde und Christengemeinde)</a:t>
            </a:r>
          </a:p>
          <a:p>
            <a:r>
              <a:rPr lang="de-DE" sz="1200" dirty="0" smtClean="0"/>
              <a:t>Sie muss sichtbar bleiben (Kirchtürme, Wertediskussionen, politische Diskussionen)</a:t>
            </a:r>
          </a:p>
          <a:p>
            <a:r>
              <a:rPr lang="de-DE" sz="1200" dirty="0" smtClean="0"/>
              <a:t>Sie versteht ihre eigenen Räume als öffentliche Räume. Gemeindehaus als Bürgerzentrum  (Dialoge, Kontakte, Prozesse können hier entstehen)</a:t>
            </a:r>
          </a:p>
          <a:p>
            <a:r>
              <a:rPr lang="de-DE" sz="1200" dirty="0" smtClean="0"/>
              <a:t>Sie braucht verändertes, vernetztes Denken (bisheriges Problem: Denken in Sektionen)</a:t>
            </a:r>
          </a:p>
          <a:p>
            <a:r>
              <a:rPr lang="de-DE" sz="1200" dirty="0" smtClean="0"/>
              <a:t>Sie braucht Kooperationen über die Gemeindegrenze hinaus </a:t>
            </a:r>
          </a:p>
          <a:p>
            <a:r>
              <a:rPr lang="de-DE" sz="1200" dirty="0" smtClean="0"/>
              <a:t>Sie braucht eine sprachfähige Theologie für den Alltag</a:t>
            </a:r>
          </a:p>
          <a:p>
            <a:r>
              <a:rPr lang="de-DE" sz="1200" dirty="0" smtClean="0"/>
              <a:t>Sie braucht Themenhüter, damit in der Vielfalt und Schnelllebigkeit der Themen nicht das Wichtige verloren geht. </a:t>
            </a:r>
          </a:p>
          <a:p>
            <a:r>
              <a:rPr lang="de-DE" sz="1200" dirty="0" smtClean="0"/>
              <a:t>Sie muss Helfen als theologisches Problem angehen: Jesus als der Geschlagene bedeutet: Helfen auf Grund von Not. Hilfemotivation auf Grund von Not reicht nicht mehr aus. </a:t>
            </a:r>
          </a:p>
          <a:p>
            <a:pPr>
              <a:buNone/>
            </a:pPr>
            <a:r>
              <a:rPr lang="de-DE" sz="1200" dirty="0" smtClean="0"/>
              <a:t>	</a:t>
            </a:r>
            <a:r>
              <a:rPr lang="de-DE" sz="1200" dirty="0" err="1" smtClean="0"/>
              <a:t>Caring</a:t>
            </a:r>
            <a:r>
              <a:rPr lang="de-DE" sz="1200" dirty="0" smtClean="0"/>
              <a:t> Community (sorgende Gemeinde) ist die Vision vom guten Leben für alle.  </a:t>
            </a:r>
            <a:endParaRPr lang="de-DE" sz="1200" dirty="0"/>
          </a:p>
        </p:txBody>
      </p:sp>
      <p:sp>
        <p:nvSpPr>
          <p:cNvPr id="6" name="Textfeld 5"/>
          <p:cNvSpPr txBox="1"/>
          <p:nvPr/>
        </p:nvSpPr>
        <p:spPr>
          <a:xfrm>
            <a:off x="327250" y="188640"/>
            <a:ext cx="360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Wir weben mit. Netzwerken – </a:t>
            </a:r>
            <a:r>
              <a:rPr lang="de-DE" sz="1200" b="1" dirty="0" smtClean="0"/>
              <a:t>Download 2</a:t>
            </a:r>
            <a:r>
              <a:rPr lang="de-DE" sz="1200" dirty="0" smtClean="0"/>
              <a:t>  </a:t>
            </a:r>
            <a:endParaRPr lang="de-DE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Sorge in Zeiten gesellschaftlicher Unsicherheit</a:t>
            </a:r>
            <a:endParaRPr lang="de-DE" sz="3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extplatzhalter 5"/>
          <p:cNvSpPr>
            <a:spLocks noGrp="1"/>
          </p:cNvSpPr>
          <p:nvPr>
            <p:ph type="body" idx="1"/>
          </p:nvPr>
        </p:nvSpPr>
        <p:spPr>
          <a:xfrm>
            <a:off x="467544" y="1340768"/>
            <a:ext cx="4040188" cy="639762"/>
          </a:xfrm>
        </p:spPr>
        <p:txBody>
          <a:bodyPr>
            <a:normAutofit fontScale="85000" lnSpcReduction="20000"/>
          </a:bodyPr>
          <a:lstStyle/>
          <a:p>
            <a:r>
              <a:rPr lang="de-DE" dirty="0" smtClean="0"/>
              <a:t>Institutionen lösen die Sorgen der Menschen nicht mehr ausreichend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95536" y="2132856"/>
            <a:ext cx="4176464" cy="3951288"/>
          </a:xfrm>
        </p:spPr>
        <p:txBody>
          <a:bodyPr>
            <a:noAutofit/>
          </a:bodyPr>
          <a:lstStyle/>
          <a:p>
            <a:pPr marL="180975" indent="-180975"/>
            <a:r>
              <a:rPr lang="de-DE" sz="1400" dirty="0"/>
              <a:t>Reproduktion alter </a:t>
            </a:r>
            <a:r>
              <a:rPr lang="de-DE" sz="1400" dirty="0" smtClean="0"/>
              <a:t>Muster - „mehr vom </a:t>
            </a:r>
            <a:r>
              <a:rPr lang="de-DE" sz="1400" dirty="0"/>
              <a:t>Gleichen“ </a:t>
            </a:r>
            <a:r>
              <a:rPr lang="de-DE" sz="1400" dirty="0" smtClean="0"/>
              <a:t> </a:t>
            </a:r>
          </a:p>
          <a:p>
            <a:pPr marL="180975" indent="-180975"/>
            <a:r>
              <a:rPr lang="de-DE" sz="1400" dirty="0" smtClean="0"/>
              <a:t>Machbarkeitsphantasien - „mehr hilft mehr“</a:t>
            </a:r>
          </a:p>
          <a:p>
            <a:pPr marL="180975" indent="-180975"/>
            <a:r>
              <a:rPr lang="de-DE" sz="1400" dirty="0" smtClean="0"/>
              <a:t>Planungsorientierung, lineares Denken </a:t>
            </a:r>
          </a:p>
          <a:p>
            <a:pPr marL="180975" indent="-180975"/>
            <a:r>
              <a:rPr lang="de-DE" sz="1400" dirty="0" smtClean="0"/>
              <a:t>Abhängig von politischen Rahmenbedingungen</a:t>
            </a:r>
            <a:endParaRPr lang="de-DE" sz="1400" dirty="0"/>
          </a:p>
          <a:p>
            <a:pPr marL="180975" indent="-180975"/>
            <a:r>
              <a:rPr lang="de-DE" sz="1400" dirty="0" smtClean="0"/>
              <a:t>Differenziertes Expertentum; Fachbereiche, Spezialisierung </a:t>
            </a:r>
          </a:p>
          <a:p>
            <a:pPr marL="581025" lvl="1" indent="-180975">
              <a:buNone/>
            </a:pPr>
            <a:r>
              <a:rPr lang="de-DE" sz="1400" dirty="0" smtClean="0">
                <a:sym typeface="Wingdings" pitchFamily="2" charset="2"/>
              </a:rPr>
              <a:t></a:t>
            </a:r>
            <a:r>
              <a:rPr lang="de-DE" sz="1400" dirty="0" smtClean="0"/>
              <a:t>Entfremdung vom Patienten /Klienten</a:t>
            </a:r>
          </a:p>
          <a:p>
            <a:pPr marL="581025" lvl="1" indent="-180975">
              <a:buNone/>
            </a:pPr>
            <a:r>
              <a:rPr lang="de-DE" sz="1400" dirty="0" smtClean="0">
                <a:sym typeface="Wingdings" pitchFamily="2" charset="2"/>
              </a:rPr>
              <a:t></a:t>
            </a:r>
            <a:r>
              <a:rPr lang="de-DE" sz="1400" dirty="0" smtClean="0"/>
              <a:t>Qualitätskontrolle; Standardisierung</a:t>
            </a:r>
          </a:p>
          <a:p>
            <a:pPr marL="180975" indent="-180975"/>
            <a:r>
              <a:rPr lang="de-DE" sz="1400" dirty="0" smtClean="0"/>
              <a:t>Gewinnorientierung /Fremdfinanzierung</a:t>
            </a:r>
            <a:endParaRPr lang="de-DE" sz="1400" dirty="0"/>
          </a:p>
          <a:p>
            <a:pPr marL="180975" indent="-180975"/>
            <a:r>
              <a:rPr lang="de-DE" sz="1400" dirty="0" smtClean="0"/>
              <a:t>Top-Down-Steuerung</a:t>
            </a:r>
            <a:endParaRPr lang="de-DE" sz="1400" dirty="0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3"/>
          </p:nvPr>
        </p:nvSpPr>
        <p:spPr>
          <a:xfrm>
            <a:off x="4788024" y="1340768"/>
            <a:ext cx="3897759" cy="639762"/>
          </a:xfrm>
        </p:spPr>
        <p:txBody>
          <a:bodyPr anchor="t">
            <a:normAutofit/>
          </a:bodyPr>
          <a:lstStyle/>
          <a:p>
            <a:r>
              <a:rPr lang="de-DE" sz="2000" dirty="0" smtClean="0"/>
              <a:t>Alternative Zukunftsmodelle</a:t>
            </a:r>
            <a:endParaRPr lang="de-DE" sz="2000" dirty="0"/>
          </a:p>
        </p:txBody>
      </p:sp>
      <p:sp>
        <p:nvSpPr>
          <p:cNvPr id="8" name="Inhaltsplatzhalter 7"/>
          <p:cNvSpPr>
            <a:spLocks noGrp="1"/>
          </p:cNvSpPr>
          <p:nvPr>
            <p:ph sz="quarter" idx="4"/>
          </p:nvPr>
        </p:nvSpPr>
        <p:spPr>
          <a:xfrm>
            <a:off x="4860032" y="2060848"/>
            <a:ext cx="3897759" cy="3951288"/>
          </a:xfrm>
        </p:spPr>
        <p:txBody>
          <a:bodyPr>
            <a:normAutofit/>
          </a:bodyPr>
          <a:lstStyle/>
          <a:p>
            <a:pPr marL="180975" indent="-180975"/>
            <a:r>
              <a:rPr lang="de-DE" sz="1400" dirty="0" smtClean="0"/>
              <a:t>Kreative Entwicklungen durch Betroffene und Bürger/innen</a:t>
            </a:r>
          </a:p>
          <a:p>
            <a:pPr marL="180975" indent="-180975"/>
            <a:r>
              <a:rPr lang="de-DE" sz="1400" dirty="0" smtClean="0"/>
              <a:t>Kollektiver </a:t>
            </a:r>
            <a:r>
              <a:rPr lang="de-DE" sz="1400" dirty="0"/>
              <a:t>Umgang </a:t>
            </a:r>
            <a:r>
              <a:rPr lang="de-DE" sz="1400" dirty="0" smtClean="0"/>
              <a:t>mit Unsicherheiten</a:t>
            </a:r>
            <a:endParaRPr lang="de-DE" sz="1400" dirty="0"/>
          </a:p>
          <a:p>
            <a:pPr marL="180975" indent="-180975"/>
            <a:r>
              <a:rPr lang="de-DE" sz="1400" dirty="0" smtClean="0"/>
              <a:t>Orientierung an der Zivilgesellschaft (Bürgergesellschaft)</a:t>
            </a:r>
            <a:endParaRPr lang="de-DE" sz="1400" dirty="0"/>
          </a:p>
          <a:p>
            <a:pPr marL="180975" indent="-180975"/>
            <a:r>
              <a:rPr lang="de-DE" sz="1400" dirty="0" smtClean="0"/>
              <a:t>Aushandlungsprozesse </a:t>
            </a:r>
            <a:endParaRPr lang="de-DE" sz="1400" dirty="0"/>
          </a:p>
          <a:p>
            <a:pPr marL="180975" indent="-180975"/>
            <a:r>
              <a:rPr lang="de-DE" sz="1400" dirty="0" smtClean="0"/>
              <a:t>Kommunalisierung &amp; Quartiersbezug</a:t>
            </a:r>
            <a:endParaRPr lang="de-DE" sz="1400" dirty="0"/>
          </a:p>
          <a:p>
            <a:pPr marL="180975" indent="-180975"/>
            <a:r>
              <a:rPr lang="de-DE" sz="1400" dirty="0" smtClean="0"/>
              <a:t>Relationale </a:t>
            </a:r>
            <a:r>
              <a:rPr lang="de-DE" sz="1400" dirty="0"/>
              <a:t>Autonomie </a:t>
            </a:r>
            <a:r>
              <a:rPr lang="de-DE" sz="1400" dirty="0" smtClean="0"/>
              <a:t>und Würde</a:t>
            </a:r>
          </a:p>
          <a:p>
            <a:pPr marL="180975" indent="-180975"/>
            <a:r>
              <a:rPr lang="de-DE" sz="1400" dirty="0" smtClean="0"/>
              <a:t>Beziehungsgestaltung</a:t>
            </a:r>
            <a:endParaRPr lang="de-DE" sz="1800" dirty="0"/>
          </a:p>
          <a:p>
            <a:pPr>
              <a:buNone/>
            </a:pPr>
            <a:endParaRPr lang="de-DE" sz="1800" dirty="0" smtClean="0"/>
          </a:p>
          <a:p>
            <a:endParaRPr lang="de-DE" sz="1800" dirty="0"/>
          </a:p>
          <a:p>
            <a:endParaRPr lang="de-DE" sz="1800" dirty="0"/>
          </a:p>
        </p:txBody>
      </p:sp>
      <p:sp>
        <p:nvSpPr>
          <p:cNvPr id="10" name="Textfeld 9"/>
          <p:cNvSpPr txBox="1"/>
          <p:nvPr/>
        </p:nvSpPr>
        <p:spPr>
          <a:xfrm>
            <a:off x="327250" y="188640"/>
            <a:ext cx="360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Wir weben mit. Netzwerken – </a:t>
            </a:r>
            <a:r>
              <a:rPr lang="de-DE" sz="1200" b="1" dirty="0" smtClean="0"/>
              <a:t>Download 2</a:t>
            </a:r>
            <a:r>
              <a:rPr lang="de-DE" sz="1200" dirty="0" smtClean="0"/>
              <a:t>  </a:t>
            </a:r>
            <a:endParaRPr lang="de-DE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e-DE" sz="32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Sorge in Zeiten gesellschaftlicher Unsicherheit</a:t>
            </a:r>
            <a:endParaRPr lang="de-DE" sz="3200" dirty="0">
              <a:solidFill>
                <a:schemeClr val="tx1">
                  <a:tint val="75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827584" y="1916832"/>
            <a:ext cx="7859216" cy="2664295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de-DE" sz="2000" smtClean="0"/>
              <a:t>Herausforderungen</a:t>
            </a:r>
            <a:endParaRPr lang="de-DE" sz="2000" dirty="0" smtClean="0"/>
          </a:p>
          <a:p>
            <a:pPr>
              <a:buFontTx/>
              <a:buChar char="-"/>
            </a:pPr>
            <a:r>
              <a:rPr lang="de-DE" sz="2000" dirty="0" smtClean="0"/>
              <a:t>Menschen motivieren, begeistern, fördern, mitreißen…</a:t>
            </a:r>
          </a:p>
          <a:p>
            <a:pPr>
              <a:buFontTx/>
              <a:buChar char="-"/>
            </a:pPr>
            <a:r>
              <a:rPr lang="de-DE" sz="2000" dirty="0" smtClean="0"/>
              <a:t>Menschen stärken, unterstützen, moderieren</a:t>
            </a:r>
          </a:p>
          <a:p>
            <a:pPr>
              <a:buFontTx/>
              <a:buChar char="-"/>
            </a:pPr>
            <a:r>
              <a:rPr lang="de-DE" sz="2000" dirty="0" smtClean="0"/>
              <a:t>förderliche Rahmenbedingungen entwickeln</a:t>
            </a:r>
          </a:p>
          <a:p>
            <a:pPr>
              <a:buFontTx/>
              <a:buChar char="-"/>
            </a:pPr>
            <a:r>
              <a:rPr lang="de-DE" sz="2000" dirty="0" smtClean="0"/>
              <a:t>Ziele und Werte aushandeln</a:t>
            </a:r>
          </a:p>
          <a:p>
            <a:pPr>
              <a:buFontTx/>
              <a:buChar char="-"/>
            </a:pPr>
            <a:r>
              <a:rPr lang="de-DE" sz="2000" dirty="0" smtClean="0"/>
              <a:t>Vernetzung fördern</a:t>
            </a:r>
          </a:p>
          <a:p>
            <a:pPr>
              <a:buFontTx/>
              <a:buChar char="-"/>
            </a:pPr>
            <a:r>
              <a:rPr lang="de-DE" sz="2000" dirty="0" smtClean="0"/>
              <a:t>…</a:t>
            </a:r>
          </a:p>
          <a:p>
            <a:pPr>
              <a:buFontTx/>
              <a:buChar char="-"/>
            </a:pPr>
            <a:endParaRPr lang="de-DE" sz="2000" dirty="0"/>
          </a:p>
        </p:txBody>
      </p:sp>
      <p:sp>
        <p:nvSpPr>
          <p:cNvPr id="4" name="Textfeld 3"/>
          <p:cNvSpPr txBox="1"/>
          <p:nvPr/>
        </p:nvSpPr>
        <p:spPr>
          <a:xfrm>
            <a:off x="323528" y="188640"/>
            <a:ext cx="46805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327250" y="188640"/>
            <a:ext cx="3600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 smtClean="0"/>
              <a:t>Wir weben mit. Netzwerken – </a:t>
            </a:r>
            <a:r>
              <a:rPr lang="de-DE" sz="1200" b="1" dirty="0" smtClean="0"/>
              <a:t>Download 2</a:t>
            </a:r>
            <a:r>
              <a:rPr lang="de-DE" sz="1200" dirty="0" smtClean="0"/>
              <a:t>  </a:t>
            </a:r>
            <a:endParaRPr lang="de-DE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540</Words>
  <Application>Microsoft Office PowerPoint</Application>
  <PresentationFormat>Bildschirmpräsentation (4:3)</PresentationFormat>
  <Paragraphs>89</Paragraphs>
  <Slides>6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7" baseType="lpstr">
      <vt:lpstr>Larissa-Design</vt:lpstr>
      <vt:lpstr>Wir weben mit. Netzwerken KIRCHENGEMEINDEN WIRKEN IM GEMEINWESEN </vt:lpstr>
      <vt:lpstr>Sorge in Zeiten gesellschaftlicher Unsicherheit</vt:lpstr>
      <vt:lpstr>Sorge in Zeiten gesellschaftlicher Unsicherheit</vt:lpstr>
      <vt:lpstr>Sorge in Zeiten gesellschaftlicher Unsicherheit</vt:lpstr>
      <vt:lpstr>Sorge in Zeiten gesellschaftlicher Unsicherheit</vt:lpstr>
      <vt:lpstr>Sorge in Zeiten gesellschaftlicher Unsicherheit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Wir leben mit. Netzwerken Kirchengemeinden wirken im Gemeinwesen</dc:title>
  <dc:creator>jak</dc:creator>
  <cp:lastModifiedBy>Janzhoff, Hannelore</cp:lastModifiedBy>
  <cp:revision>29</cp:revision>
  <dcterms:created xsi:type="dcterms:W3CDTF">2016-04-13T13:13:38Z</dcterms:created>
  <dcterms:modified xsi:type="dcterms:W3CDTF">2016-11-17T07:26:21Z</dcterms:modified>
</cp:coreProperties>
</file>