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ommentAuthors.xml" ContentType="application/vnd.openxmlformats-officedocument.presentationml.commentAuthor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2" r:id="rId1"/>
    <p:sldMasterId id="2147483739" r:id="rId2"/>
  </p:sldMasterIdLst>
  <p:notesMasterIdLst>
    <p:notesMasterId r:id="rId42"/>
  </p:notesMasterIdLst>
  <p:handoutMasterIdLst>
    <p:handoutMasterId r:id="rId43"/>
  </p:handoutMasterIdLst>
  <p:sldIdLst>
    <p:sldId id="362" r:id="rId3"/>
    <p:sldId id="662" r:id="rId4"/>
    <p:sldId id="660" r:id="rId5"/>
    <p:sldId id="699" r:id="rId6"/>
    <p:sldId id="698" r:id="rId7"/>
    <p:sldId id="724" r:id="rId8"/>
    <p:sldId id="648" r:id="rId9"/>
    <p:sldId id="689" r:id="rId10"/>
    <p:sldId id="697" r:id="rId11"/>
    <p:sldId id="691" r:id="rId12"/>
    <p:sldId id="705" r:id="rId13"/>
    <p:sldId id="692" r:id="rId14"/>
    <p:sldId id="694" r:id="rId15"/>
    <p:sldId id="695" r:id="rId16"/>
    <p:sldId id="723" r:id="rId17"/>
    <p:sldId id="721" r:id="rId18"/>
    <p:sldId id="708" r:id="rId19"/>
    <p:sldId id="701" r:id="rId20"/>
    <p:sldId id="642" r:id="rId21"/>
    <p:sldId id="641" r:id="rId22"/>
    <p:sldId id="654" r:id="rId23"/>
    <p:sldId id="706" r:id="rId24"/>
    <p:sldId id="703" r:id="rId25"/>
    <p:sldId id="704" r:id="rId26"/>
    <p:sldId id="680" r:id="rId27"/>
    <p:sldId id="679" r:id="rId28"/>
    <p:sldId id="561" r:id="rId29"/>
    <p:sldId id="640" r:id="rId30"/>
    <p:sldId id="585" r:id="rId31"/>
    <p:sldId id="711" r:id="rId32"/>
    <p:sldId id="713" r:id="rId33"/>
    <p:sldId id="714" r:id="rId34"/>
    <p:sldId id="684" r:id="rId35"/>
    <p:sldId id="709" r:id="rId36"/>
    <p:sldId id="665" r:id="rId37"/>
    <p:sldId id="716" r:id="rId38"/>
    <p:sldId id="667" r:id="rId39"/>
    <p:sldId id="722" r:id="rId40"/>
    <p:sldId id="719" r:id="rId41"/>
  </p:sldIdLst>
  <p:sldSz cx="9144000" cy="6858000" type="screen4x3"/>
  <p:notesSz cx="6662738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 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thias Kalkuhl" initials="MK" lastIdx="20" clrIdx="0"/>
  <p:cmAuthor id="1" name="Lenovo User" initials="LU" lastIdx="1" clrIdx="1"/>
  <p:cmAuthor id="2" name="Christine Waschkeit" initials="cw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D8E7E8"/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30" autoAdjust="0"/>
    <p:restoredTop sz="99080" autoAdjust="0"/>
  </p:normalViewPr>
  <p:slideViewPr>
    <p:cSldViewPr>
      <p:cViewPr>
        <p:scale>
          <a:sx n="66" d="100"/>
          <a:sy n="66" d="100"/>
        </p:scale>
        <p:origin x="-1302" y="-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2310"/>
    </p:cViewPr>
  </p:sorterViewPr>
  <p:notesViewPr>
    <p:cSldViewPr>
      <p:cViewPr varScale="1">
        <p:scale>
          <a:sx n="79" d="100"/>
          <a:sy n="79" d="100"/>
        </p:scale>
        <p:origin x="-3936" y="-84"/>
      </p:cViewPr>
      <p:guideLst>
        <p:guide orient="horz" pos="3127"/>
        <p:guide pos="209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col"/>
        <c:grouping val="clustered"/>
        <c:ser>
          <c:idx val="0"/>
          <c:order val="0"/>
          <c:cat>
            <c:strRef>
              <c:f>Sheet2!$D$10:$D$25</c:f>
              <c:strCache>
                <c:ptCount val="16"/>
                <c:pt idx="0">
                  <c:v>Weizen</c:v>
                </c:pt>
                <c:pt idx="1">
                  <c:v>Grobkörner</c:v>
                </c:pt>
                <c:pt idx="2">
                  <c:v>Reis</c:v>
                </c:pt>
                <c:pt idx="3">
                  <c:v>Ölsaaten</c:v>
                </c:pt>
                <c:pt idx="4">
                  <c:v>Proteinmehl</c:v>
                </c:pt>
                <c:pt idx="5">
                  <c:v>Pflanzliche Öle</c:v>
                </c:pt>
                <c:pt idx="6">
                  <c:v>Zucker</c:v>
                </c:pt>
                <c:pt idx="7">
                  <c:v>Rindfleisch</c:v>
                </c:pt>
                <c:pt idx="8">
                  <c:v>Schweinefleisch</c:v>
                </c:pt>
                <c:pt idx="9">
                  <c:v>Geflügel</c:v>
                </c:pt>
                <c:pt idx="10">
                  <c:v>Schafe</c:v>
                </c:pt>
                <c:pt idx="11">
                  <c:v>Butter</c:v>
                </c:pt>
                <c:pt idx="12">
                  <c:v>Käse</c:v>
                </c:pt>
                <c:pt idx="13">
                  <c:v>Vollmilchpulver</c:v>
                </c:pt>
                <c:pt idx="14">
                  <c:v>Magermilchpulver</c:v>
                </c:pt>
                <c:pt idx="15">
                  <c:v>Fisch</c:v>
                </c:pt>
              </c:strCache>
            </c:strRef>
          </c:cat>
          <c:val>
            <c:numRef>
              <c:f>Sheet2!$E$10:$E$25</c:f>
              <c:numCache>
                <c:formatCode>0.0</c:formatCode>
                <c:ptCount val="16"/>
                <c:pt idx="0">
                  <c:v>13.533440489221984</c:v>
                </c:pt>
                <c:pt idx="1">
                  <c:v>18.560760922020229</c:v>
                </c:pt>
                <c:pt idx="2">
                  <c:v>17.865687428831613</c:v>
                </c:pt>
                <c:pt idx="3">
                  <c:v>22.791845937942966</c:v>
                </c:pt>
                <c:pt idx="4">
                  <c:v>23.445724724006826</c:v>
                </c:pt>
                <c:pt idx="5">
                  <c:v>29.07838876639023</c:v>
                </c:pt>
                <c:pt idx="6">
                  <c:v>25.933535586877198</c:v>
                </c:pt>
                <c:pt idx="7">
                  <c:v>17.04198191489278</c:v>
                </c:pt>
                <c:pt idx="8">
                  <c:v>16.017547982191889</c:v>
                </c:pt>
                <c:pt idx="9">
                  <c:v>28.960015335258802</c:v>
                </c:pt>
                <c:pt idx="10">
                  <c:v>21.066895348144698</c:v>
                </c:pt>
                <c:pt idx="11">
                  <c:v>26.324978064312415</c:v>
                </c:pt>
                <c:pt idx="12">
                  <c:v>18.760021638246929</c:v>
                </c:pt>
                <c:pt idx="13">
                  <c:v>26.44689014769359</c:v>
                </c:pt>
                <c:pt idx="14">
                  <c:v>22.254377527205161</c:v>
                </c:pt>
                <c:pt idx="15" formatCode="General">
                  <c:v>16.426813057782464</c:v>
                </c:pt>
              </c:numCache>
            </c:numRef>
          </c:val>
        </c:ser>
        <c:axId val="75741824"/>
        <c:axId val="77701504"/>
      </c:barChart>
      <c:catAx>
        <c:axId val="75741824"/>
        <c:scaling>
          <c:orientation val="minMax"/>
        </c:scaling>
        <c:axPos val="b"/>
        <c:tickLblPos val="nextTo"/>
        <c:txPr>
          <a:bodyPr rot="-5400000" vert="horz"/>
          <a:lstStyle/>
          <a:p>
            <a:pPr>
              <a:defRPr/>
            </a:pPr>
            <a:endParaRPr lang="de-DE"/>
          </a:p>
        </c:txPr>
        <c:crossAx val="77701504"/>
        <c:crosses val="autoZero"/>
        <c:auto val="1"/>
        <c:lblAlgn val="ctr"/>
        <c:lblOffset val="100"/>
      </c:catAx>
      <c:valAx>
        <c:axId val="77701504"/>
        <c:scaling>
          <c:orientation val="minMax"/>
        </c:scaling>
        <c:axPos val="l"/>
        <c:majorGridlines/>
        <c:numFmt formatCode="0.0" sourceLinked="1"/>
        <c:tickLblPos val="nextTo"/>
        <c:crossAx val="75741824"/>
        <c:crosses val="autoZero"/>
        <c:crossBetween val="between"/>
      </c:valAx>
    </c:plotArea>
    <c:plotVisOnly val="1"/>
  </c:chart>
  <c:txPr>
    <a:bodyPr/>
    <a:lstStyle/>
    <a:p>
      <a:pPr>
        <a:defRPr sz="2000"/>
      </a:pPr>
      <a:endParaRPr lang="de-DE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7913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3270" y="1"/>
            <a:ext cx="2887913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65265-86E4-4536-B0E3-87EDF7749C99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244"/>
            <a:ext cx="2887913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3270" y="9428244"/>
            <a:ext cx="2887913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A798A6-5571-4771-AADC-1372FC935CE6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72401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4012" y="1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C3ADC3-4678-4E5F-AFA4-EBF5CB27CA91}" type="datetimeFigureOut">
              <a:rPr lang="en-US"/>
              <a:pPr>
                <a:defRPr/>
              </a:pPr>
              <a:t>11/11/2013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0900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274" y="4715153"/>
            <a:ext cx="533019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4012" y="9428584"/>
            <a:ext cx="2887186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BF9C04-CE0E-4220-B9C0-973E37617D7C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84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1400" kern="0" dirty="0" smtClean="0">
                <a:solidFill>
                  <a:srgbClr val="006600"/>
                </a:solidFill>
                <a:latin typeface="Trebuchet MS" pitchFamily="34" charset="0"/>
              </a:rPr>
              <a:t>Let’s remember that most of the poor  are in </a:t>
            </a:r>
            <a:r>
              <a:rPr lang="en-US" sz="1400" kern="0" dirty="0">
                <a:solidFill>
                  <a:srgbClr val="006600"/>
                </a:solidFill>
                <a:latin typeface="Trebuchet MS" pitchFamily="34" charset="0"/>
              </a:rPr>
              <a:t>rural areas </a:t>
            </a:r>
            <a:r>
              <a:rPr lang="en-US" sz="1400" kern="0" dirty="0" smtClean="0">
                <a:solidFill>
                  <a:srgbClr val="006600"/>
                </a:solidFill>
                <a:latin typeface="Trebuchet MS" pitchFamily="34" charset="0"/>
              </a:rPr>
              <a:t>where they lack </a:t>
            </a:r>
            <a:r>
              <a:rPr lang="en-US" sz="1400" kern="0" dirty="0">
                <a:solidFill>
                  <a:srgbClr val="006600"/>
                </a:solidFill>
                <a:latin typeface="Trebuchet MS" pitchFamily="34" charset="0"/>
              </a:rPr>
              <a:t>access to more nutritious </a:t>
            </a:r>
            <a:r>
              <a:rPr lang="en-US" sz="1400" kern="0" dirty="0" smtClean="0">
                <a:solidFill>
                  <a:srgbClr val="006600"/>
                </a:solidFill>
                <a:latin typeface="Trebuchet MS" pitchFamily="34" charset="0"/>
              </a:rPr>
              <a:t>foods. That is where our efforts are focused and other pieces of the puzzle do not work as well. </a:t>
            </a:r>
            <a:endParaRPr lang="en-US" dirty="0"/>
          </a:p>
        </p:txBody>
      </p:sp>
      <p:sp>
        <p:nvSpPr>
          <p:cNvPr id="1157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00384" fontAlgn="base">
              <a:spcBef>
                <a:spcPct val="0"/>
              </a:spcBef>
              <a:spcAft>
                <a:spcPct val="0"/>
              </a:spcAft>
            </a:pPr>
            <a:fld id="{B6C670A8-6DA7-4E58-BFF8-4F175EA58EEE}" type="slidenum">
              <a:rPr lang="en-US" smtClean="0">
                <a:solidFill>
                  <a:srgbClr val="000000"/>
                </a:solidFill>
                <a:latin typeface="Arial" charset="0"/>
              </a:rPr>
              <a:pPr defTabSz="900384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dirty="0" smtClean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 smtClean="0"/>
              <a:t>J von Braun 2012</a:t>
            </a: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0938" cy="3722687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7520" y="4715952"/>
            <a:ext cx="5327701" cy="4466987"/>
          </a:xfrm>
          <a:noFill/>
          <a:ln/>
        </p:spPr>
        <p:txBody>
          <a:bodyPr/>
          <a:lstStyle/>
          <a:p>
            <a:endParaRPr lang="de-DE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Poor people eat least amount of nutrient-rich foods but spend the most on it,.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5DD69AF-1FB7-47D8-9E30-21EBB2F17483}" type="slidenum">
              <a:rPr lang="en-US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When food prices go up, staple food consumption is protected at expense of more nutritious foods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84D01F-0936-4200-8231-C5E4D38BC4AD}" type="slidenum">
              <a:rPr lang="en-US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DBF9C04-CE0E-4220-B9C0-973E37617D7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on breeding nutritious varieties of staple food crops eaten by the word’s poor  that have more vitamins and minerals…both in Africa</a:t>
            </a:r>
          </a:p>
          <a:p>
            <a:pPr eaLnBrk="1" hangingPunct="1"/>
            <a:endParaRPr lang="en-US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898779" fontAlgn="base">
              <a:spcBef>
                <a:spcPct val="0"/>
              </a:spcBef>
              <a:spcAft>
                <a:spcPct val="0"/>
              </a:spcAft>
            </a:pPr>
            <a:fld id="{8D638675-5E01-4E89-8A75-00F338244AB4}" type="slidenum">
              <a:rPr lang="en-US" smtClean="0">
                <a:latin typeface="Arial" charset="0"/>
              </a:rPr>
              <a:pPr defTabSz="898779" fontAlgn="base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30058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86800" cy="792162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6021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1219200"/>
            <a:ext cx="8686800" cy="0"/>
          </a:xfrm>
          <a:prstGeom prst="line">
            <a:avLst/>
          </a:prstGeom>
          <a:ln w="47625">
            <a:solidFill>
              <a:schemeClr val="tx2"/>
            </a:solidFill>
          </a:ln>
          <a:effectLst>
            <a:glow>
              <a:schemeClr val="accent1">
                <a:alpha val="32000"/>
              </a:schemeClr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402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69265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1AB5F-D5C2-469F-AD24-E38CD56E642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68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2820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0379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081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447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853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4816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618193-6D54-4E4A-A6D1-B3AB66DAE9C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1581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5794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381000" y="1371600"/>
            <a:ext cx="8382000" cy="4724400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3"/>
          </p:nvPr>
        </p:nvSpPr>
        <p:spPr>
          <a:xfrm>
            <a:off x="762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6858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600200" y="1981200"/>
            <a:ext cx="6858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39848-5A96-4883-B4C1-3FC93D7015F7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02F1-3101-4056-97A4-779DED0569B1}" type="datetimeFigureOut">
              <a:rPr lang="de-DE" smtClean="0"/>
              <a:pPr/>
              <a:t>11.11.2013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6A74B-3448-4013-969D-2EB98374AA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452356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5512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7855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9587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7975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0863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348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4424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81511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863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288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11/11/2013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62059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001000" cy="647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81000" y="1371600"/>
            <a:ext cx="8610600" cy="5105400"/>
          </a:xfrm>
        </p:spPr>
        <p:txBody>
          <a:bodyPr/>
          <a:lstStyle/>
          <a:p>
            <a:pPr lvl="0"/>
            <a:endParaRPr lang="en-US" noProof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F9ADA-03A0-4B53-8E99-0B3A4425D20F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4166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0030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52" r:id="rId12"/>
    <p:sldLayoutId id="2147483753" r:id="rId13"/>
    <p:sldLayoutId id="2147483755" r:id="rId14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EFB7A9B-F72F-4FA1-A0B4-AAA40EBC239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11/11/2013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569A326-7186-4C23-962A-22CFCC4A7E3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838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inger.com/environment/book/978-94-007-7060-7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image001.jpg@01CE2BA8.CDA44CC0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381000" y="609600"/>
            <a:ext cx="8458200" cy="2308324"/>
          </a:xfrm>
        </p:spPr>
        <p:txBody>
          <a:bodyPr>
            <a:normAutofit/>
          </a:bodyPr>
          <a:lstStyle/>
          <a:p>
            <a:r>
              <a:rPr lang="de-DE" sz="4800" dirty="0" smtClean="0"/>
              <a:t>Nachhaltige Landwirtschaft in ihrer Bedeutung für die Ernährungssicherheit</a:t>
            </a:r>
            <a:endParaRPr lang="de-DE" sz="3200" b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 bwMode="auto">
          <a:xfrm>
            <a:off x="457200" y="3429000"/>
            <a:ext cx="7848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Tx/>
              <a:buNone/>
              <a:defRPr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 New Roman" pitchFamily="18" charset="0"/>
              <a:buChar char="-"/>
              <a:defRPr sz="28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itchFamily="34" charset="0"/>
              <a:defRPr sz="24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•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de-DE" dirty="0" smtClean="0">
                <a:solidFill>
                  <a:schemeClr val="tx1"/>
                </a:solidFill>
                <a:effectLst/>
              </a:rPr>
              <a:t>Joachim</a:t>
            </a:r>
            <a:r>
              <a:rPr lang="de-DE" dirty="0" smtClean="0">
                <a:effectLst/>
              </a:rPr>
              <a:t> </a:t>
            </a:r>
            <a:r>
              <a:rPr lang="de-DE" dirty="0" smtClean="0">
                <a:solidFill>
                  <a:schemeClr val="tx1"/>
                </a:solidFill>
                <a:effectLst/>
              </a:rPr>
              <a:t>von Braun</a:t>
            </a:r>
          </a:p>
          <a:p>
            <a:pPr eaLnBrk="1" hangingPunct="1">
              <a:defRPr/>
            </a:pPr>
            <a:r>
              <a:rPr lang="de-DE" noProof="1" smtClean="0">
                <a:solidFill>
                  <a:schemeClr val="tx1"/>
                </a:solidFill>
                <a:effectLst/>
              </a:rPr>
              <a:t>Zentrum</a:t>
            </a:r>
            <a:r>
              <a:rPr lang="de-DE" dirty="0" smtClean="0">
                <a:solidFill>
                  <a:schemeClr val="tx1"/>
                </a:solidFill>
                <a:effectLst/>
              </a:rPr>
              <a:t> für Entwicklungsforschung (ZEF), Universität Bonn</a:t>
            </a:r>
          </a:p>
          <a:p>
            <a:pPr eaLnBrk="1" hangingPunct="1">
              <a:defRPr/>
            </a:pPr>
            <a:endParaRPr lang="de-DE" sz="1800" dirty="0" smtClean="0"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9600" y="5757130"/>
            <a:ext cx="3733800" cy="1024670"/>
          </a:xfrm>
          <a:prstGeom prst="rect">
            <a:avLst/>
          </a:prstGeom>
        </p:spPr>
      </p:pic>
      <p:pic>
        <p:nvPicPr>
          <p:cNvPr id="75780" name="Picture 4" descr="S:\Volatility\Presentations\Logo_UniBon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1512" y="5943600"/>
            <a:ext cx="2020888" cy="710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0" y="5715153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04800" y="4763869"/>
            <a:ext cx="853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Vortrag auf der 11. Synode der EKD, am 11.11. 2013 in Düsseldorf</a:t>
            </a:r>
            <a:endParaRPr lang="de-DE" sz="16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9277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sp>
        <p:nvSpPr>
          <p:cNvPr id="5" name="Title 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“In der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Perspektive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einer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christlichen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Ethik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muss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alles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Handeln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… an der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Frage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gemessen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werden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inwiefern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es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die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Armen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betrifft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ihnen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nützt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und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sie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zu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eigenverantwortlichem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Handeln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3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befähigt</a:t>
            </a: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.”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</a:t>
            </a:r>
            <a:r>
              <a:rPr kumimoji="0" lang="en-US" sz="1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Gemeinsames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Sozialwort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der </a:t>
            </a:r>
            <a:r>
              <a:rPr kumimoji="0" lang="en-US" sz="1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Kirchen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Für </a:t>
            </a:r>
            <a:r>
              <a:rPr kumimoji="0" lang="en-US" sz="1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eine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1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Zukunft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in </a:t>
            </a:r>
            <a:r>
              <a:rPr kumimoji="0" lang="en-US" sz="1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Solidarität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und </a:t>
            </a:r>
            <a:r>
              <a:rPr kumimoji="0" lang="en-US" sz="19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Gerechtigkeit</a:t>
            </a:r>
            <a:r>
              <a:rPr kumimoji="0" lang="en-US" sz="1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 1997, S.44)</a:t>
            </a:r>
            <a:endParaRPr kumimoji="0" lang="en-US" sz="19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Überblick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7545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de-DE" sz="4800" dirty="0" smtClean="0"/>
              <a:t>Ernährungssicherheit – welche Bezüge zur Armut und Landwirtschaft?</a:t>
            </a:r>
          </a:p>
          <a:p>
            <a:pPr marL="514350" indent="-514350">
              <a:buAutoNum type="arabicPeriod"/>
            </a:pPr>
            <a:r>
              <a:rPr lang="de-DE" sz="4800" dirty="0" smtClean="0"/>
              <a:t>Nachhaltige Landwirtschaft – was, für wen, wie?</a:t>
            </a:r>
          </a:p>
          <a:p>
            <a:pPr marL="514350" indent="-514350">
              <a:buAutoNum type="arabicPeriod"/>
            </a:pPr>
            <a:r>
              <a:rPr lang="de-DE" sz="4800" dirty="0" smtClean="0"/>
              <a:t>Folgerungen für Kundgebung</a:t>
            </a:r>
            <a:endParaRPr lang="de-DE" sz="4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sz="4800" b="1" dirty="0" smtClean="0"/>
              <a:t>Armut und Hunger</a:t>
            </a:r>
            <a:endParaRPr lang="de-DE" sz="4800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5" descr="hut_compresse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4199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100013" y="0"/>
            <a:ext cx="5889625" cy="121920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3188" name="TextBox 8"/>
          <p:cNvSpPr txBox="1">
            <a:spLocks noChangeArrowheads="1"/>
          </p:cNvSpPr>
          <p:nvPr/>
        </p:nvSpPr>
        <p:spPr bwMode="auto">
          <a:xfrm>
            <a:off x="0" y="9525"/>
            <a:ext cx="680218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4785"/>
                </a:solidFill>
              </a:rPr>
              <a:t>75% </a:t>
            </a:r>
            <a:r>
              <a:rPr lang="en-US" sz="7200" dirty="0" smtClean="0">
                <a:solidFill>
                  <a:srgbClr val="004785"/>
                </a:solidFill>
              </a:rPr>
              <a:t>der </a:t>
            </a:r>
            <a:r>
              <a:rPr lang="en-US" sz="7200" dirty="0" err="1" smtClean="0">
                <a:solidFill>
                  <a:srgbClr val="004785"/>
                </a:solidFill>
              </a:rPr>
              <a:t>Armen</a:t>
            </a:r>
            <a:endParaRPr lang="en-US" sz="6000" dirty="0">
              <a:solidFill>
                <a:srgbClr val="004785"/>
              </a:solidFill>
            </a:endParaRPr>
          </a:p>
        </p:txBody>
      </p:sp>
      <p:pic>
        <p:nvPicPr>
          <p:cNvPr id="93189" name="Picture 6" descr="city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07238" y="0"/>
            <a:ext cx="20367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90" name="TextBox 9"/>
          <p:cNvSpPr txBox="1">
            <a:spLocks noChangeArrowheads="1"/>
          </p:cNvSpPr>
          <p:nvPr/>
        </p:nvSpPr>
        <p:spPr bwMode="auto">
          <a:xfrm>
            <a:off x="7112000" y="0"/>
            <a:ext cx="2032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7200">
                <a:solidFill>
                  <a:srgbClr val="000000"/>
                </a:solidFill>
              </a:rPr>
              <a:t>25%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63880" cy="1143000"/>
          </a:xfrm>
        </p:spPr>
        <p:txBody>
          <a:bodyPr>
            <a:normAutofit/>
          </a:bodyPr>
          <a:lstStyle/>
          <a:p>
            <a:r>
              <a:rPr lang="de-DE" sz="2800" b="1" dirty="0" smtClean="0"/>
              <a:t>Erweiterte Sichtweise erforderlich: </a:t>
            </a:r>
            <a:r>
              <a:rPr lang="de-DE" sz="2800" b="1" dirty="0" err="1" smtClean="0"/>
              <a:t>Marginalität</a:t>
            </a:r>
            <a:r>
              <a:rPr lang="de-DE" sz="2800" b="1" dirty="0" smtClean="0"/>
              <a:t> </a:t>
            </a:r>
            <a:br>
              <a:rPr lang="de-DE" sz="2800" b="1" dirty="0" smtClean="0"/>
            </a:br>
            <a:r>
              <a:rPr lang="de-DE" sz="1800" b="1" dirty="0" smtClean="0"/>
              <a:t>und alle ihre Dimensionen adressieren, insbesondere  </a:t>
            </a:r>
            <a:r>
              <a:rPr lang="de-DE" sz="1800" dirty="0" smtClean="0"/>
              <a:t>E</a:t>
            </a:r>
            <a:r>
              <a:rPr lang="de-DE" sz="1800" b="1" dirty="0" smtClean="0"/>
              <a:t>xklusion und Diskriminierung</a:t>
            </a:r>
            <a:endParaRPr lang="de-DE" sz="1800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0" y="6492875"/>
            <a:ext cx="259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0000"/>
                </a:solidFill>
              </a:rPr>
              <a:t>Joachim von Braun, ZEF, 2013</a:t>
            </a:r>
            <a:endParaRPr lang="de-DE" dirty="0"/>
          </a:p>
        </p:txBody>
      </p:sp>
      <p:pic>
        <p:nvPicPr>
          <p:cNvPr id="1085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284" y="1315608"/>
            <a:ext cx="7745516" cy="4810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380999" y="6019800"/>
            <a:ext cx="87630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solidFill>
                  <a:schemeClr val="accent4">
                    <a:lumMod val="10000"/>
                  </a:schemeClr>
                </a:solidFill>
              </a:rPr>
              <a:t>Quelle: J. von Braun, F. Gatzweiler, </a:t>
            </a:r>
            <a:r>
              <a:rPr lang="de-DE" sz="1600" dirty="0" err="1" smtClean="0">
                <a:solidFill>
                  <a:schemeClr val="accent4">
                    <a:lumMod val="10000"/>
                  </a:schemeClr>
                </a:solidFill>
              </a:rPr>
              <a:t>Marginality</a:t>
            </a:r>
            <a:r>
              <a:rPr lang="de-DE" sz="1600" dirty="0" smtClean="0">
                <a:solidFill>
                  <a:schemeClr val="accent4">
                    <a:lumMod val="10000"/>
                  </a:schemeClr>
                </a:solidFill>
              </a:rPr>
              <a:t>, Springer </a:t>
            </a:r>
            <a:r>
              <a:rPr lang="de-DE" sz="1600" dirty="0" err="1" smtClean="0">
                <a:solidFill>
                  <a:schemeClr val="accent4">
                    <a:lumMod val="10000"/>
                  </a:schemeClr>
                </a:solidFill>
              </a:rPr>
              <a:t>Publ</a:t>
            </a:r>
            <a:r>
              <a:rPr lang="de-DE" sz="1600" dirty="0" smtClean="0">
                <a:solidFill>
                  <a:schemeClr val="accent4">
                    <a:lumMod val="10000"/>
                  </a:schemeClr>
                </a:solidFill>
              </a:rPr>
              <a:t>. 2013</a:t>
            </a:r>
          </a:p>
          <a:p>
            <a:r>
              <a:rPr lang="en-US" sz="1600" b="1" dirty="0" smtClean="0"/>
              <a:t>Free online book: </a:t>
            </a:r>
            <a:r>
              <a:rPr lang="en-US" sz="1600" b="1" dirty="0" smtClean="0">
                <a:hlinkClick r:id="rId3"/>
              </a:rPr>
              <a:t>http://www.springer.com/environment/book/978-94-007-7060-7</a:t>
            </a:r>
            <a:r>
              <a:rPr lang="en-US" sz="1600" b="1" dirty="0" smtClean="0"/>
              <a:t> </a:t>
            </a:r>
            <a:r>
              <a:rPr lang="de-DE" sz="1600" dirty="0" smtClean="0">
                <a:solidFill>
                  <a:schemeClr val="accent4">
                    <a:lumMod val="10000"/>
                  </a:schemeClr>
                </a:solidFill>
              </a:rPr>
              <a:t>  </a:t>
            </a:r>
            <a:endParaRPr lang="de-DE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4419600" y="4419600"/>
            <a:ext cx="3001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Weltkarte der </a:t>
            </a:r>
            <a:r>
              <a:rPr lang="de-DE" b="1" dirty="0" err="1" smtClean="0"/>
              <a:t>Marginalität</a:t>
            </a:r>
            <a:endParaRPr lang="de-DE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2800" dirty="0" smtClean="0"/>
              <a:t>Die „Ultra- Armen“ (unter o,5 EURO / Tag) leben überwiegend in Afrika und hungern</a:t>
            </a:r>
            <a:endParaRPr lang="de-DE" sz="1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95250" y="6492875"/>
            <a:ext cx="3152775" cy="3175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0000"/>
                </a:solidFill>
              </a:rPr>
              <a:t>Joachim von Braun, 2013</a:t>
            </a:r>
          </a:p>
          <a:p>
            <a:pPr>
              <a:defRPr/>
            </a:pPr>
            <a:endParaRPr lang="de-D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0156" y="1600200"/>
            <a:ext cx="42236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feld 5"/>
          <p:cNvSpPr txBox="1"/>
          <p:nvPr/>
        </p:nvSpPr>
        <p:spPr>
          <a:xfrm>
            <a:off x="2367658" y="6126163"/>
            <a:ext cx="6776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>
                <a:solidFill>
                  <a:srgbClr val="000000"/>
                </a:solidFill>
              </a:rPr>
              <a:t>Source: Akhter Ahmed et.al. in von Braun, Gatzweiler </a:t>
            </a:r>
            <a:r>
              <a:rPr lang="de-DE" sz="1800" dirty="0" err="1" smtClean="0">
                <a:solidFill>
                  <a:srgbClr val="000000"/>
                </a:solidFill>
              </a:rPr>
              <a:t>ed</a:t>
            </a:r>
            <a:r>
              <a:rPr lang="de-DE" sz="1800" dirty="0" smtClean="0">
                <a:solidFill>
                  <a:srgbClr val="000000"/>
                </a:solidFill>
              </a:rPr>
              <a:t>. 2013</a:t>
            </a:r>
            <a:endParaRPr lang="de-DE" sz="18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Fortschritt in der Hungerbekämpfung 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105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de-DE" sz="3800" b="1" dirty="0" smtClean="0"/>
              <a:t>Hunger:</a:t>
            </a:r>
          </a:p>
          <a:p>
            <a:pPr>
              <a:buNone/>
            </a:pPr>
            <a:r>
              <a:rPr lang="de-DE" sz="3800" b="1" dirty="0" smtClean="0"/>
              <a:t>1990/92:   1000 Millionen (19% der Weltbevölkerung)</a:t>
            </a:r>
          </a:p>
          <a:p>
            <a:pPr>
              <a:buNone/>
            </a:pPr>
            <a:r>
              <a:rPr lang="de-DE" sz="3800" b="1" dirty="0" smtClean="0"/>
              <a:t>2010/13:   842 Millionen   (12% der Weltbevölkerung)</a:t>
            </a:r>
          </a:p>
          <a:p>
            <a:pPr>
              <a:buNone/>
            </a:pPr>
            <a:r>
              <a:rPr lang="de-DE" dirty="0" smtClean="0"/>
              <a:t>Abnahme nur 0,4 Prozentpunkte pro Jahr. Sehr grobe Schätzungen der FAO </a:t>
            </a: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sz="3600" b="1" dirty="0" smtClean="0"/>
              <a:t>Unterernährte Kinder in Entwicklungsländern: </a:t>
            </a:r>
          </a:p>
          <a:p>
            <a:pPr>
              <a:buNone/>
            </a:pPr>
            <a:r>
              <a:rPr lang="de-DE" sz="4000" b="1" dirty="0" smtClean="0"/>
              <a:t>1990: 40%  -- 2011: 26%</a:t>
            </a:r>
          </a:p>
          <a:p>
            <a:pPr>
              <a:buNone/>
            </a:pPr>
            <a:r>
              <a:rPr lang="de-DE" b="1" dirty="0" smtClean="0"/>
              <a:t>Abnahme absolut um 2.1% pro Jahr</a:t>
            </a:r>
          </a:p>
          <a:p>
            <a:pPr>
              <a:buNone/>
            </a:pPr>
            <a:r>
              <a:rPr lang="de-DE" b="1" dirty="0" smtClean="0"/>
              <a:t>von 253 Mill. auf 165 Mill.</a:t>
            </a:r>
          </a:p>
          <a:p>
            <a:pPr>
              <a:buNone/>
            </a:pPr>
            <a:endParaRPr lang="de-DE" sz="4000" b="1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de-DE" sz="4000" b="1" dirty="0" smtClean="0"/>
              <a:t>Kundgebung: Ende des Hungers </a:t>
            </a:r>
          </a:p>
          <a:p>
            <a:pPr>
              <a:buNone/>
            </a:pPr>
            <a:r>
              <a:rPr lang="de-DE" sz="4000" b="1" dirty="0" smtClean="0"/>
              <a:t>2025/30 ist ambitioniert</a:t>
            </a:r>
          </a:p>
          <a:p>
            <a:pPr>
              <a:buNone/>
            </a:pPr>
            <a:r>
              <a:rPr lang="de-DE" sz="4000" b="1" dirty="0" smtClean="0"/>
              <a:t>aber möglich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pic>
        <p:nvPicPr>
          <p:cNvPr id="5" name="Inhaltsplatzhalter 2" descr="http://www.wfp.org/sites/default/files/imagecache/600x400/IMG_3213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3505200"/>
            <a:ext cx="3505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sz="4800" b="1" dirty="0" smtClean="0"/>
              <a:t>Es ist nicht genug für alle da</a:t>
            </a:r>
          </a:p>
          <a:p>
            <a:pPr algn="ctr">
              <a:buNone/>
            </a:pPr>
            <a:r>
              <a:rPr lang="de-DE" sz="4800" b="1" dirty="0" smtClean="0"/>
              <a:t>dort, wo es gebraucht wird</a:t>
            </a:r>
            <a:endParaRPr lang="de-DE" sz="4800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8686800" cy="68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000" dirty="0" err="1" smtClean="0">
                <a:solidFill>
                  <a:srgbClr val="009900"/>
                </a:solidFill>
                <a:latin typeface="Arial" charset="0"/>
                <a:cs typeface="Arial" charset="0"/>
              </a:rPr>
              <a:t>Zwei</a:t>
            </a:r>
            <a:r>
              <a:rPr lang="en-US" sz="3000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 </a:t>
            </a:r>
            <a:r>
              <a:rPr lang="en-US" sz="3000" dirty="0" err="1" smtClean="0">
                <a:solidFill>
                  <a:srgbClr val="009900"/>
                </a:solidFill>
                <a:latin typeface="Arial" charset="0"/>
                <a:cs typeface="Arial" charset="0"/>
              </a:rPr>
              <a:t>primäre</a:t>
            </a:r>
            <a:r>
              <a:rPr lang="en-US" sz="3000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 </a:t>
            </a:r>
            <a:r>
              <a:rPr lang="en-US" sz="3000" dirty="0" err="1" smtClean="0">
                <a:solidFill>
                  <a:srgbClr val="009900"/>
                </a:solidFill>
                <a:latin typeface="Arial" charset="0"/>
                <a:cs typeface="Arial" charset="0"/>
              </a:rPr>
              <a:t>Funktionen</a:t>
            </a:r>
            <a:r>
              <a:rPr lang="en-US" sz="3000" dirty="0" smtClean="0">
                <a:solidFill>
                  <a:srgbClr val="009900"/>
                </a:solidFill>
                <a:latin typeface="Arial" charset="0"/>
                <a:cs typeface="Arial" charset="0"/>
              </a:rPr>
              <a:t> von </a:t>
            </a:r>
            <a:r>
              <a:rPr lang="en-US" sz="3000" dirty="0" err="1" smtClean="0">
                <a:solidFill>
                  <a:srgbClr val="009900"/>
                </a:solidFill>
                <a:latin typeface="Arial" charset="0"/>
                <a:cs typeface="Arial" charset="0"/>
              </a:rPr>
              <a:t>Landwirtschaft</a:t>
            </a:r>
            <a:endParaRPr lang="en-US" sz="3000" dirty="0" smtClean="0">
              <a:solidFill>
                <a:srgbClr val="009900"/>
              </a:solidFill>
              <a:latin typeface="Arial" charset="0"/>
              <a:cs typeface="Arial" charset="0"/>
            </a:endParaRP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4648200"/>
          </a:xfrm>
          <a:noFill/>
        </p:spPr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en-US" sz="3200" b="1" dirty="0" smtClean="0">
                <a:latin typeface="Arial" charset="0"/>
                <a:cs typeface="Arial" charset="0"/>
              </a:rPr>
              <a:t>1 </a:t>
            </a:r>
            <a:r>
              <a:rPr lang="en-US" sz="3200" b="1" dirty="0" err="1" smtClean="0">
                <a:latin typeface="Arial" charset="0"/>
                <a:cs typeface="Arial" charset="0"/>
              </a:rPr>
              <a:t>Einkommen</a:t>
            </a:r>
            <a:r>
              <a:rPr lang="en-US" sz="3200" b="1" dirty="0" smtClean="0">
                <a:latin typeface="Arial" charset="0"/>
                <a:cs typeface="Arial" charset="0"/>
              </a:rPr>
              <a:t> </a:t>
            </a:r>
            <a:r>
              <a:rPr lang="en-US" sz="3200" b="1" dirty="0" err="1" smtClean="0">
                <a:latin typeface="Arial" charset="0"/>
                <a:cs typeface="Arial" charset="0"/>
              </a:rPr>
              <a:t>steigern</a:t>
            </a:r>
            <a:r>
              <a:rPr lang="en-US" sz="3200" b="1" dirty="0" smtClean="0">
                <a:latin typeface="Arial" charset="0"/>
                <a:cs typeface="Arial" charset="0"/>
              </a:rPr>
              <a:t> und </a:t>
            </a:r>
            <a:r>
              <a:rPr lang="en-US" sz="3200" b="1" dirty="0" err="1" smtClean="0">
                <a:latin typeface="Arial" charset="0"/>
                <a:cs typeface="Arial" charset="0"/>
              </a:rPr>
              <a:t>Armut</a:t>
            </a:r>
            <a:r>
              <a:rPr lang="en-US" sz="3200" b="1" dirty="0" smtClean="0">
                <a:latin typeface="Arial" charset="0"/>
                <a:cs typeface="Arial" charset="0"/>
              </a:rPr>
              <a:t> </a:t>
            </a:r>
            <a:r>
              <a:rPr lang="en-US" sz="3200" b="1" dirty="0" err="1" smtClean="0">
                <a:latin typeface="Arial" charset="0"/>
                <a:cs typeface="Arial" charset="0"/>
              </a:rPr>
              <a:t>vermindern</a:t>
            </a:r>
            <a:endParaRPr lang="en-US" sz="3200" b="1" dirty="0" smtClean="0">
              <a:latin typeface="Arial" charset="0"/>
              <a:cs typeface="Arial" charset="0"/>
            </a:endParaRPr>
          </a:p>
          <a:p>
            <a:pPr eaLnBrk="1" hangingPunct="1">
              <a:buNone/>
            </a:pPr>
            <a:r>
              <a:rPr lang="en-US" sz="3200" b="1" dirty="0" smtClean="0">
                <a:latin typeface="Arial" charset="0"/>
                <a:cs typeface="Arial" charset="0"/>
              </a:rPr>
              <a:t>2 </a:t>
            </a:r>
            <a:r>
              <a:rPr lang="en-US" sz="3200" b="1" dirty="0" err="1" smtClean="0">
                <a:latin typeface="Arial" charset="0"/>
                <a:cs typeface="Arial" charset="0"/>
              </a:rPr>
              <a:t>Gute</a:t>
            </a:r>
            <a:r>
              <a:rPr lang="en-US" sz="3200" b="1" dirty="0" smtClean="0">
                <a:latin typeface="Arial" charset="0"/>
                <a:cs typeface="Arial" charset="0"/>
              </a:rPr>
              <a:t> </a:t>
            </a:r>
            <a:r>
              <a:rPr lang="en-US" sz="3200" b="1" dirty="0" err="1" smtClean="0">
                <a:latin typeface="Arial" charset="0"/>
                <a:cs typeface="Arial" charset="0"/>
              </a:rPr>
              <a:t>Ernährung</a:t>
            </a:r>
            <a:r>
              <a:rPr lang="en-US" sz="3200" b="1" dirty="0" smtClean="0">
                <a:latin typeface="Arial" charset="0"/>
                <a:cs typeface="Arial" charset="0"/>
              </a:rPr>
              <a:t> </a:t>
            </a:r>
            <a:r>
              <a:rPr lang="en-US" sz="3200" b="1" dirty="0" err="1" smtClean="0">
                <a:latin typeface="Arial" charset="0"/>
                <a:cs typeface="Arial" charset="0"/>
              </a:rPr>
              <a:t>ermöglichen</a:t>
            </a:r>
            <a:endParaRPr lang="en-US" sz="3200" b="1" dirty="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sz="3200" dirty="0" err="1" smtClean="0">
                <a:latin typeface="Arial" charset="0"/>
                <a:cs typeface="Arial" charset="0"/>
              </a:rPr>
              <a:t>Vergnügen</a:t>
            </a:r>
            <a:r>
              <a:rPr lang="en-US" sz="3200" dirty="0" smtClean="0">
                <a:latin typeface="Arial" charset="0"/>
                <a:cs typeface="Arial" charset="0"/>
              </a:rPr>
              <a:t> und </a:t>
            </a:r>
            <a:r>
              <a:rPr lang="en-US" sz="3200" dirty="0" err="1" smtClean="0">
                <a:latin typeface="Arial" charset="0"/>
                <a:cs typeface="Arial" charset="0"/>
              </a:rPr>
              <a:t>Kultur</a:t>
            </a:r>
            <a:endParaRPr lang="en-US" sz="3200" dirty="0" smtClean="0">
              <a:latin typeface="Arial" charset="0"/>
              <a:cs typeface="Arial" charset="0"/>
            </a:endParaRPr>
          </a:p>
          <a:p>
            <a:pPr lvl="1" eaLnBrk="1" hangingPunct="1"/>
            <a:r>
              <a:rPr lang="en-US" sz="3200" dirty="0" smtClean="0">
                <a:latin typeface="Arial" charset="0"/>
                <a:cs typeface="Arial" charset="0"/>
              </a:rPr>
              <a:t> Hunger </a:t>
            </a:r>
            <a:r>
              <a:rPr lang="en-US" sz="3200" dirty="0" err="1" smtClean="0">
                <a:latin typeface="Arial" charset="0"/>
                <a:cs typeface="Arial" charset="0"/>
              </a:rPr>
              <a:t>verhindern</a:t>
            </a:r>
            <a:r>
              <a:rPr lang="en-US" sz="3200" dirty="0" smtClean="0">
                <a:latin typeface="Arial" charset="0"/>
                <a:cs typeface="Arial" charset="0"/>
              </a:rPr>
              <a:t> (</a:t>
            </a:r>
            <a:r>
              <a:rPr lang="en-US" sz="3200" dirty="0" err="1" smtClean="0">
                <a:latin typeface="Arial" charset="0"/>
                <a:cs typeface="Arial" charset="0"/>
              </a:rPr>
              <a:t>Energie</a:t>
            </a:r>
            <a:r>
              <a:rPr lang="en-US" sz="3200" dirty="0" smtClean="0">
                <a:latin typeface="Arial" charset="0"/>
                <a:cs typeface="Arial" charset="0"/>
              </a:rPr>
              <a:t> &amp; Protein)</a:t>
            </a:r>
          </a:p>
          <a:p>
            <a:pPr lvl="1" eaLnBrk="1" hangingPunct="1"/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Gesundheit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sichern</a:t>
            </a:r>
            <a:r>
              <a:rPr lang="en-US" sz="3200" dirty="0" smtClean="0">
                <a:latin typeface="Arial" charset="0"/>
                <a:cs typeface="Arial" charset="0"/>
              </a:rPr>
              <a:t> (</a:t>
            </a:r>
            <a:r>
              <a:rPr lang="en-US" sz="3200" dirty="0" err="1" smtClean="0">
                <a:latin typeface="Arial" charset="0"/>
                <a:cs typeface="Arial" charset="0"/>
              </a:rPr>
              <a:t>Vitamine</a:t>
            </a:r>
            <a:r>
              <a:rPr lang="en-US" sz="3200" dirty="0" smtClean="0">
                <a:latin typeface="Arial" charset="0"/>
                <a:cs typeface="Arial" charset="0"/>
              </a:rPr>
              <a:t>, </a:t>
            </a:r>
            <a:r>
              <a:rPr lang="en-US" sz="3200" dirty="0" err="1" smtClean="0">
                <a:latin typeface="Arial" charset="0"/>
                <a:cs typeface="Arial" charset="0"/>
              </a:rPr>
              <a:t>Mineralstoffe</a:t>
            </a:r>
            <a:r>
              <a:rPr lang="en-US" sz="3200" dirty="0" smtClean="0">
                <a:latin typeface="Arial" charset="0"/>
                <a:cs typeface="Arial" charset="0"/>
              </a:rPr>
              <a:t>; ca. 40 </a:t>
            </a:r>
            <a:r>
              <a:rPr lang="en-US" sz="3200" dirty="0" err="1" smtClean="0">
                <a:latin typeface="Arial" charset="0"/>
                <a:cs typeface="Arial" charset="0"/>
              </a:rPr>
              <a:t>essenzielle</a:t>
            </a:r>
            <a:r>
              <a:rPr lang="en-US" sz="3200" dirty="0" smtClean="0">
                <a:latin typeface="Arial" charset="0"/>
                <a:cs typeface="Arial" charset="0"/>
              </a:rPr>
              <a:t> </a:t>
            </a:r>
            <a:r>
              <a:rPr lang="en-US" sz="3200" dirty="0" err="1" smtClean="0">
                <a:latin typeface="Arial" charset="0"/>
                <a:cs typeface="Arial" charset="0"/>
              </a:rPr>
              <a:t>Komponenten</a:t>
            </a:r>
            <a:r>
              <a:rPr lang="en-US" sz="3200" dirty="0" smtClean="0">
                <a:latin typeface="Arial" charset="0"/>
                <a:cs typeface="Arial" charset="0"/>
              </a:rPr>
              <a:t>) </a:t>
            </a:r>
          </a:p>
          <a:p>
            <a:pPr>
              <a:buNone/>
            </a:pPr>
            <a:r>
              <a:rPr lang="en-US" sz="3200" b="1" dirty="0" err="1" smtClean="0"/>
              <a:t>aber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nachhaltig</a:t>
            </a:r>
            <a:r>
              <a:rPr lang="en-US" sz="3200" b="1" dirty="0" smtClean="0"/>
              <a:t>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de-DE" sz="3200" dirty="0" smtClean="0">
                <a:solidFill>
                  <a:schemeClr val="tx2"/>
                </a:solidFill>
              </a:rPr>
              <a:t>Vielfalt der Weltern</a:t>
            </a:r>
            <a:r>
              <a:rPr lang="de-DE" sz="3200" dirty="0" smtClean="0">
                <a:solidFill>
                  <a:schemeClr val="tx2"/>
                </a:solidFill>
                <a:cs typeface="Arial" pitchFamily="34" charset="0"/>
              </a:rPr>
              <a:t>ä</a:t>
            </a:r>
            <a:r>
              <a:rPr lang="de-DE" sz="3200" dirty="0" smtClean="0">
                <a:solidFill>
                  <a:schemeClr val="tx2"/>
                </a:solidFill>
              </a:rPr>
              <a:t>hrungsprobleme – der „stille Hunger“ wird vernachlässigt </a:t>
            </a:r>
            <a:endParaRPr lang="de-DE" sz="3200" dirty="0">
              <a:solidFill>
                <a:schemeClr val="tx2"/>
              </a:solidFill>
            </a:endParaRPr>
          </a:p>
        </p:txBody>
      </p:sp>
      <p:graphicFrame>
        <p:nvGraphicFramePr>
          <p:cNvPr id="250921" name="Group 41"/>
          <p:cNvGraphicFramePr>
            <a:graphicFrameLocks noGrp="1"/>
          </p:cNvGraphicFramePr>
          <p:nvPr>
            <p:ph idx="4294967295"/>
          </p:nvPr>
        </p:nvGraphicFramePr>
        <p:xfrm>
          <a:off x="1447800" y="1066800"/>
          <a:ext cx="6705600" cy="5111456"/>
        </p:xfrm>
        <a:graphic>
          <a:graphicData uri="http://schemas.openxmlformats.org/drawingml/2006/table">
            <a:tbl>
              <a:tblPr/>
              <a:tblGrid>
                <a:gridCol w="4437530"/>
                <a:gridCol w="226807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Problemlagen 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Zahl der Betroffenen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56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Unter-Ern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ä</a:t>
                      </a:r>
                      <a:r>
                        <a:rPr kumimoji="0" lang="de-D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hrung (Hunger)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ca. 0,8 Mrd.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Mangel an Mikro-Nährstoffen (A, Eisen, Zink, Jod, etc.)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ca. 2 Mrd. 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19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Untergewicht bei Geburt , Wachstums - &amp; Gewichtsverfall (die ersten 1000 Tage)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ca. 146 Mio. Kinder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3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Ü</a:t>
                      </a:r>
                      <a:r>
                        <a:rPr kumimoji="0" lang="de-D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bergewicht und resultierende chronische Krankheiten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de-D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ca. 1 Mrd.  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3"/>
          </p:nvPr>
        </p:nvSpPr>
        <p:spPr>
          <a:xfrm>
            <a:off x="76200" y="6419850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875" y="1293813"/>
            <a:ext cx="9144000" cy="5564187"/>
            <a:chOff x="624" y="748"/>
            <a:chExt cx="4512" cy="3380"/>
          </a:xfrm>
        </p:grpSpPr>
        <p:sp>
          <p:nvSpPr>
            <p:cNvPr id="81930" name="Rectangle 3"/>
            <p:cNvSpPr>
              <a:spLocks noChangeArrowheads="1"/>
            </p:cNvSpPr>
            <p:nvPr/>
          </p:nvSpPr>
          <p:spPr bwMode="auto">
            <a:xfrm>
              <a:off x="701" y="816"/>
              <a:ext cx="4343" cy="3244"/>
            </a:xfrm>
            <a:prstGeom prst="rect">
              <a:avLst/>
            </a:prstGeom>
            <a:noFill/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31" name="AutoShape 4"/>
            <p:cNvSpPr>
              <a:spLocks noChangeAspect="1" noChangeArrowheads="1" noTextEdit="1"/>
            </p:cNvSpPr>
            <p:nvPr/>
          </p:nvSpPr>
          <p:spPr bwMode="auto">
            <a:xfrm>
              <a:off x="624" y="748"/>
              <a:ext cx="4512" cy="3380"/>
            </a:xfrm>
            <a:prstGeom prst="rect">
              <a:avLst/>
            </a:prstGeom>
            <a:solidFill>
              <a:srgbClr val="FF99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32" name="Rectangle 5"/>
            <p:cNvSpPr>
              <a:spLocks noChangeArrowheads="1"/>
            </p:cNvSpPr>
            <p:nvPr/>
          </p:nvSpPr>
          <p:spPr bwMode="auto">
            <a:xfrm>
              <a:off x="701" y="816"/>
              <a:ext cx="4343" cy="3244"/>
            </a:xfrm>
            <a:prstGeom prst="rect">
              <a:avLst/>
            </a:prstGeom>
            <a:solidFill>
              <a:srgbClr val="FFDF79"/>
            </a:solidFill>
            <a:ln w="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 dirty="0">
                <a:solidFill>
                  <a:srgbClr val="000000"/>
                </a:solidFill>
              </a:endParaRPr>
            </a:p>
          </p:txBody>
        </p:sp>
        <p:sp>
          <p:nvSpPr>
            <p:cNvPr id="81933" name="Rectangle 6"/>
            <p:cNvSpPr>
              <a:spLocks noChangeArrowheads="1"/>
            </p:cNvSpPr>
            <p:nvPr/>
          </p:nvSpPr>
          <p:spPr bwMode="auto">
            <a:xfrm>
              <a:off x="1363" y="1104"/>
              <a:ext cx="3542" cy="1724"/>
            </a:xfrm>
            <a:prstGeom prst="rect">
              <a:avLst/>
            </a:prstGeom>
            <a:solidFill>
              <a:srgbClr val="C0C0C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34" name="Line 7"/>
            <p:cNvSpPr>
              <a:spLocks noChangeShapeType="1"/>
            </p:cNvSpPr>
            <p:nvPr/>
          </p:nvSpPr>
          <p:spPr bwMode="auto">
            <a:xfrm>
              <a:off x="1363" y="2486"/>
              <a:ext cx="354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35" name="Line 8"/>
            <p:cNvSpPr>
              <a:spLocks noChangeShapeType="1"/>
            </p:cNvSpPr>
            <p:nvPr/>
          </p:nvSpPr>
          <p:spPr bwMode="auto">
            <a:xfrm>
              <a:off x="1363" y="2144"/>
              <a:ext cx="354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36" name="Line 9"/>
            <p:cNvSpPr>
              <a:spLocks noChangeShapeType="1"/>
            </p:cNvSpPr>
            <p:nvPr/>
          </p:nvSpPr>
          <p:spPr bwMode="auto">
            <a:xfrm>
              <a:off x="1363" y="1788"/>
              <a:ext cx="354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37" name="Line 10"/>
            <p:cNvSpPr>
              <a:spLocks noChangeShapeType="1"/>
            </p:cNvSpPr>
            <p:nvPr/>
          </p:nvSpPr>
          <p:spPr bwMode="auto">
            <a:xfrm>
              <a:off x="1363" y="1446"/>
              <a:ext cx="354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38" name="Line 11"/>
            <p:cNvSpPr>
              <a:spLocks noChangeShapeType="1"/>
            </p:cNvSpPr>
            <p:nvPr/>
          </p:nvSpPr>
          <p:spPr bwMode="auto">
            <a:xfrm>
              <a:off x="1363" y="1104"/>
              <a:ext cx="354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39" name="Rectangle 12"/>
            <p:cNvSpPr>
              <a:spLocks noChangeArrowheads="1"/>
            </p:cNvSpPr>
            <p:nvPr/>
          </p:nvSpPr>
          <p:spPr bwMode="auto">
            <a:xfrm>
              <a:off x="1363" y="1104"/>
              <a:ext cx="3542" cy="1724"/>
            </a:xfrm>
            <a:prstGeom prst="rect">
              <a:avLst/>
            </a:prstGeom>
            <a:noFill/>
            <a:ln w="23813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0" name="Rectangle 13"/>
            <p:cNvSpPr>
              <a:spLocks noChangeArrowheads="1"/>
            </p:cNvSpPr>
            <p:nvPr/>
          </p:nvSpPr>
          <p:spPr bwMode="auto">
            <a:xfrm>
              <a:off x="1471" y="1788"/>
              <a:ext cx="139" cy="1040"/>
            </a:xfrm>
            <a:prstGeom prst="rect">
              <a:avLst/>
            </a:prstGeom>
            <a:solidFill>
              <a:srgbClr val="FF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1" name="Rectangle 14"/>
            <p:cNvSpPr>
              <a:spLocks noChangeArrowheads="1"/>
            </p:cNvSpPr>
            <p:nvPr/>
          </p:nvSpPr>
          <p:spPr bwMode="auto">
            <a:xfrm>
              <a:off x="1825" y="1268"/>
              <a:ext cx="139" cy="1560"/>
            </a:xfrm>
            <a:prstGeom prst="rect">
              <a:avLst/>
            </a:prstGeom>
            <a:solidFill>
              <a:srgbClr val="FF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2" name="Rectangle 15"/>
            <p:cNvSpPr>
              <a:spLocks noChangeArrowheads="1"/>
            </p:cNvSpPr>
            <p:nvPr/>
          </p:nvSpPr>
          <p:spPr bwMode="auto">
            <a:xfrm>
              <a:off x="2179" y="1993"/>
              <a:ext cx="139" cy="835"/>
            </a:xfrm>
            <a:prstGeom prst="rect">
              <a:avLst/>
            </a:prstGeom>
            <a:solidFill>
              <a:srgbClr val="FF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3" name="Rectangle 16"/>
            <p:cNvSpPr>
              <a:spLocks noChangeArrowheads="1"/>
            </p:cNvSpPr>
            <p:nvPr/>
          </p:nvSpPr>
          <p:spPr bwMode="auto">
            <a:xfrm>
              <a:off x="2534" y="1610"/>
              <a:ext cx="138" cy="1218"/>
            </a:xfrm>
            <a:prstGeom prst="rect">
              <a:avLst/>
            </a:prstGeom>
            <a:solidFill>
              <a:srgbClr val="FF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4" name="Rectangle 17"/>
            <p:cNvSpPr>
              <a:spLocks noChangeArrowheads="1"/>
            </p:cNvSpPr>
            <p:nvPr/>
          </p:nvSpPr>
          <p:spPr bwMode="auto">
            <a:xfrm>
              <a:off x="2888" y="2595"/>
              <a:ext cx="138" cy="233"/>
            </a:xfrm>
            <a:prstGeom prst="rect">
              <a:avLst/>
            </a:prstGeom>
            <a:solidFill>
              <a:srgbClr val="66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5" name="Rectangle 18"/>
            <p:cNvSpPr>
              <a:spLocks noChangeArrowheads="1"/>
            </p:cNvSpPr>
            <p:nvPr/>
          </p:nvSpPr>
          <p:spPr bwMode="auto">
            <a:xfrm>
              <a:off x="3242" y="2664"/>
              <a:ext cx="139" cy="164"/>
            </a:xfrm>
            <a:prstGeom prst="rect">
              <a:avLst/>
            </a:prstGeom>
            <a:solidFill>
              <a:srgbClr val="66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6" name="Rectangle 19"/>
            <p:cNvSpPr>
              <a:spLocks noChangeArrowheads="1"/>
            </p:cNvSpPr>
            <p:nvPr/>
          </p:nvSpPr>
          <p:spPr bwMode="auto">
            <a:xfrm>
              <a:off x="3596" y="2595"/>
              <a:ext cx="139" cy="233"/>
            </a:xfrm>
            <a:prstGeom prst="rect">
              <a:avLst/>
            </a:prstGeom>
            <a:solidFill>
              <a:srgbClr val="66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7" name="Rectangle 20"/>
            <p:cNvSpPr>
              <a:spLocks noChangeArrowheads="1"/>
            </p:cNvSpPr>
            <p:nvPr/>
          </p:nvSpPr>
          <p:spPr bwMode="auto">
            <a:xfrm>
              <a:off x="3950" y="2595"/>
              <a:ext cx="139" cy="233"/>
            </a:xfrm>
            <a:prstGeom prst="rect">
              <a:avLst/>
            </a:prstGeom>
            <a:solidFill>
              <a:srgbClr val="669900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8" name="Rectangle 21"/>
            <p:cNvSpPr>
              <a:spLocks noChangeArrowheads="1"/>
            </p:cNvSpPr>
            <p:nvPr/>
          </p:nvSpPr>
          <p:spPr bwMode="auto">
            <a:xfrm>
              <a:off x="4304" y="2294"/>
              <a:ext cx="139" cy="534"/>
            </a:xfrm>
            <a:prstGeom prst="rect">
              <a:avLst/>
            </a:prstGeom>
            <a:solidFill>
              <a:srgbClr val="0099FF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49" name="Rectangle 22"/>
            <p:cNvSpPr>
              <a:spLocks noChangeArrowheads="1"/>
            </p:cNvSpPr>
            <p:nvPr/>
          </p:nvSpPr>
          <p:spPr bwMode="auto">
            <a:xfrm>
              <a:off x="4659" y="2103"/>
              <a:ext cx="138" cy="725"/>
            </a:xfrm>
            <a:prstGeom prst="rect">
              <a:avLst/>
            </a:prstGeom>
            <a:solidFill>
              <a:srgbClr val="3366FF"/>
            </a:solidFill>
            <a:ln w="23876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de-DE">
                <a:solidFill>
                  <a:srgbClr val="000000"/>
                </a:solidFill>
              </a:endParaRPr>
            </a:p>
          </p:txBody>
        </p:sp>
        <p:sp>
          <p:nvSpPr>
            <p:cNvPr id="81950" name="Line 23"/>
            <p:cNvSpPr>
              <a:spLocks noChangeShapeType="1"/>
            </p:cNvSpPr>
            <p:nvPr/>
          </p:nvSpPr>
          <p:spPr bwMode="auto">
            <a:xfrm>
              <a:off x="1363" y="1104"/>
              <a:ext cx="1" cy="172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1" name="Line 24"/>
            <p:cNvSpPr>
              <a:spLocks noChangeShapeType="1"/>
            </p:cNvSpPr>
            <p:nvPr/>
          </p:nvSpPr>
          <p:spPr bwMode="auto">
            <a:xfrm>
              <a:off x="1302" y="2828"/>
              <a:ext cx="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2" name="Line 25"/>
            <p:cNvSpPr>
              <a:spLocks noChangeShapeType="1"/>
            </p:cNvSpPr>
            <p:nvPr/>
          </p:nvSpPr>
          <p:spPr bwMode="auto">
            <a:xfrm>
              <a:off x="1302" y="2486"/>
              <a:ext cx="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3" name="Line 26"/>
            <p:cNvSpPr>
              <a:spLocks noChangeShapeType="1"/>
            </p:cNvSpPr>
            <p:nvPr/>
          </p:nvSpPr>
          <p:spPr bwMode="auto">
            <a:xfrm>
              <a:off x="1302" y="2144"/>
              <a:ext cx="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4" name="Line 27"/>
            <p:cNvSpPr>
              <a:spLocks noChangeShapeType="1"/>
            </p:cNvSpPr>
            <p:nvPr/>
          </p:nvSpPr>
          <p:spPr bwMode="auto">
            <a:xfrm>
              <a:off x="1302" y="1788"/>
              <a:ext cx="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5" name="Line 28"/>
            <p:cNvSpPr>
              <a:spLocks noChangeShapeType="1"/>
            </p:cNvSpPr>
            <p:nvPr/>
          </p:nvSpPr>
          <p:spPr bwMode="auto">
            <a:xfrm>
              <a:off x="1302" y="1446"/>
              <a:ext cx="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6" name="Line 29"/>
            <p:cNvSpPr>
              <a:spLocks noChangeShapeType="1"/>
            </p:cNvSpPr>
            <p:nvPr/>
          </p:nvSpPr>
          <p:spPr bwMode="auto">
            <a:xfrm>
              <a:off x="1302" y="1104"/>
              <a:ext cx="61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7" name="Line 30"/>
            <p:cNvSpPr>
              <a:spLocks noChangeShapeType="1"/>
            </p:cNvSpPr>
            <p:nvPr/>
          </p:nvSpPr>
          <p:spPr bwMode="auto">
            <a:xfrm>
              <a:off x="1363" y="2828"/>
              <a:ext cx="3542" cy="1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8" name="Line 31"/>
            <p:cNvSpPr>
              <a:spLocks noChangeShapeType="1"/>
            </p:cNvSpPr>
            <p:nvPr/>
          </p:nvSpPr>
          <p:spPr bwMode="auto">
            <a:xfrm flipV="1">
              <a:off x="1363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59" name="Line 32"/>
            <p:cNvSpPr>
              <a:spLocks noChangeShapeType="1"/>
            </p:cNvSpPr>
            <p:nvPr/>
          </p:nvSpPr>
          <p:spPr bwMode="auto">
            <a:xfrm flipV="1">
              <a:off x="1717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0" name="Line 33"/>
            <p:cNvSpPr>
              <a:spLocks noChangeShapeType="1"/>
            </p:cNvSpPr>
            <p:nvPr/>
          </p:nvSpPr>
          <p:spPr bwMode="auto">
            <a:xfrm flipV="1">
              <a:off x="2072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1" name="Line 34"/>
            <p:cNvSpPr>
              <a:spLocks noChangeShapeType="1"/>
            </p:cNvSpPr>
            <p:nvPr/>
          </p:nvSpPr>
          <p:spPr bwMode="auto">
            <a:xfrm flipV="1">
              <a:off x="2426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2" name="Line 35"/>
            <p:cNvSpPr>
              <a:spLocks noChangeShapeType="1"/>
            </p:cNvSpPr>
            <p:nvPr/>
          </p:nvSpPr>
          <p:spPr bwMode="auto">
            <a:xfrm flipV="1">
              <a:off x="2780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3" name="Line 36"/>
            <p:cNvSpPr>
              <a:spLocks noChangeShapeType="1"/>
            </p:cNvSpPr>
            <p:nvPr/>
          </p:nvSpPr>
          <p:spPr bwMode="auto">
            <a:xfrm flipV="1">
              <a:off x="3134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4" name="Line 37"/>
            <p:cNvSpPr>
              <a:spLocks noChangeShapeType="1"/>
            </p:cNvSpPr>
            <p:nvPr/>
          </p:nvSpPr>
          <p:spPr bwMode="auto">
            <a:xfrm flipV="1">
              <a:off x="3488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5" name="Line 38"/>
            <p:cNvSpPr>
              <a:spLocks noChangeShapeType="1"/>
            </p:cNvSpPr>
            <p:nvPr/>
          </p:nvSpPr>
          <p:spPr bwMode="auto">
            <a:xfrm flipV="1">
              <a:off x="3842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6" name="Line 39"/>
            <p:cNvSpPr>
              <a:spLocks noChangeShapeType="1"/>
            </p:cNvSpPr>
            <p:nvPr/>
          </p:nvSpPr>
          <p:spPr bwMode="auto">
            <a:xfrm flipV="1">
              <a:off x="4197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7" name="Line 40"/>
            <p:cNvSpPr>
              <a:spLocks noChangeShapeType="1"/>
            </p:cNvSpPr>
            <p:nvPr/>
          </p:nvSpPr>
          <p:spPr bwMode="auto">
            <a:xfrm flipV="1">
              <a:off x="4551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8" name="Line 41"/>
            <p:cNvSpPr>
              <a:spLocks noChangeShapeType="1"/>
            </p:cNvSpPr>
            <p:nvPr/>
          </p:nvSpPr>
          <p:spPr bwMode="auto">
            <a:xfrm flipV="1">
              <a:off x="4905" y="2828"/>
              <a:ext cx="1" cy="5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1969" name="Rectangle 42"/>
            <p:cNvSpPr>
              <a:spLocks noChangeArrowheads="1"/>
            </p:cNvSpPr>
            <p:nvPr/>
          </p:nvSpPr>
          <p:spPr bwMode="auto">
            <a:xfrm>
              <a:off x="1101" y="2719"/>
              <a:ext cx="77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0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0" name="Rectangle 43"/>
            <p:cNvSpPr>
              <a:spLocks noChangeArrowheads="1"/>
            </p:cNvSpPr>
            <p:nvPr/>
          </p:nvSpPr>
          <p:spPr bwMode="auto">
            <a:xfrm>
              <a:off x="994" y="2376"/>
              <a:ext cx="153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50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1" name="Rectangle 44"/>
            <p:cNvSpPr>
              <a:spLocks noChangeArrowheads="1"/>
            </p:cNvSpPr>
            <p:nvPr/>
          </p:nvSpPr>
          <p:spPr bwMode="auto">
            <a:xfrm>
              <a:off x="886" y="2034"/>
              <a:ext cx="23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100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2" name="Rectangle 45"/>
            <p:cNvSpPr>
              <a:spLocks noChangeArrowheads="1"/>
            </p:cNvSpPr>
            <p:nvPr/>
          </p:nvSpPr>
          <p:spPr bwMode="auto">
            <a:xfrm>
              <a:off x="886" y="1679"/>
              <a:ext cx="230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150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3" name="Rectangle 46"/>
            <p:cNvSpPr>
              <a:spLocks noChangeArrowheads="1"/>
            </p:cNvSpPr>
            <p:nvPr/>
          </p:nvSpPr>
          <p:spPr bwMode="auto">
            <a:xfrm>
              <a:off x="886" y="1336"/>
              <a:ext cx="230" cy="2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200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4" name="Rectangle 47"/>
            <p:cNvSpPr>
              <a:spLocks noChangeArrowheads="1"/>
            </p:cNvSpPr>
            <p:nvPr/>
          </p:nvSpPr>
          <p:spPr bwMode="auto">
            <a:xfrm>
              <a:off x="886" y="994"/>
              <a:ext cx="230" cy="2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250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5" name="Rectangle 48"/>
            <p:cNvSpPr>
              <a:spLocks noChangeArrowheads="1"/>
            </p:cNvSpPr>
            <p:nvPr/>
          </p:nvSpPr>
          <p:spPr bwMode="auto">
            <a:xfrm rot="-5400000">
              <a:off x="1311" y="3051"/>
              <a:ext cx="39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India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6" name="Rectangle 49"/>
            <p:cNvSpPr>
              <a:spLocks noChangeArrowheads="1"/>
            </p:cNvSpPr>
            <p:nvPr/>
          </p:nvSpPr>
          <p:spPr bwMode="auto">
            <a:xfrm rot="-5400000">
              <a:off x="1515" y="3231"/>
              <a:ext cx="69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Pakistan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7" name="Rectangle 50"/>
            <p:cNvSpPr>
              <a:spLocks noChangeArrowheads="1"/>
            </p:cNvSpPr>
            <p:nvPr/>
          </p:nvSpPr>
          <p:spPr bwMode="auto">
            <a:xfrm rot="-5400000">
              <a:off x="1736" y="3327"/>
              <a:ext cx="965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Bangladesh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8" name="Rectangle 51"/>
            <p:cNvSpPr>
              <a:spLocks noChangeArrowheads="1"/>
            </p:cNvSpPr>
            <p:nvPr/>
          </p:nvSpPr>
          <p:spPr bwMode="auto">
            <a:xfrm rot="16200000">
              <a:off x="2113" y="3266"/>
              <a:ext cx="91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 dirty="0" smtClean="0">
                  <a:solidFill>
                    <a:srgbClr val="000000"/>
                  </a:solidFill>
                </a:rPr>
                <a:t>Developing</a:t>
              </a:r>
              <a:endParaRPr lang="en-US" sz="2400" b="1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79" name="Rectangle 52"/>
            <p:cNvSpPr>
              <a:spLocks noChangeArrowheads="1"/>
            </p:cNvSpPr>
            <p:nvPr/>
          </p:nvSpPr>
          <p:spPr bwMode="auto">
            <a:xfrm rot="-5400000">
              <a:off x="2729" y="3046"/>
              <a:ext cx="398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India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80" name="Rectangle 53"/>
            <p:cNvSpPr>
              <a:spLocks noChangeArrowheads="1"/>
            </p:cNvSpPr>
            <p:nvPr/>
          </p:nvSpPr>
          <p:spPr bwMode="auto">
            <a:xfrm rot="-5400000">
              <a:off x="2932" y="3225"/>
              <a:ext cx="699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Pakistan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81" name="Rectangle 54"/>
            <p:cNvSpPr>
              <a:spLocks noChangeArrowheads="1"/>
            </p:cNvSpPr>
            <p:nvPr/>
          </p:nvSpPr>
          <p:spPr bwMode="auto">
            <a:xfrm rot="-5400000">
              <a:off x="3152" y="3324"/>
              <a:ext cx="964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Bangladesh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82" name="Rectangle 55"/>
            <p:cNvSpPr>
              <a:spLocks noChangeArrowheads="1"/>
            </p:cNvSpPr>
            <p:nvPr/>
          </p:nvSpPr>
          <p:spPr bwMode="auto">
            <a:xfrm rot="-5400000">
              <a:off x="3533" y="3269"/>
              <a:ext cx="917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Developing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83" name="Rectangle 56"/>
            <p:cNvSpPr>
              <a:spLocks noChangeArrowheads="1"/>
            </p:cNvSpPr>
            <p:nvPr/>
          </p:nvSpPr>
          <p:spPr bwMode="auto">
            <a:xfrm rot="-5400000">
              <a:off x="4104" y="3107"/>
              <a:ext cx="481" cy="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World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1984" name="Rectangle 57"/>
            <p:cNvSpPr>
              <a:spLocks noChangeArrowheads="1"/>
            </p:cNvSpPr>
            <p:nvPr/>
          </p:nvSpPr>
          <p:spPr bwMode="auto">
            <a:xfrm rot="-5400000">
              <a:off x="4238" y="3267"/>
              <a:ext cx="917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</a:rPr>
                <a:t>Developing</a:t>
              </a:r>
              <a:endParaRPr lang="en-US" sz="2400" b="1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81923" name="Line 58"/>
          <p:cNvSpPr>
            <a:spLocks noChangeShapeType="1"/>
          </p:cNvSpPr>
          <p:nvPr/>
        </p:nvSpPr>
        <p:spPr bwMode="auto">
          <a:xfrm flipV="1">
            <a:off x="4394200" y="1893888"/>
            <a:ext cx="0" cy="2822575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1924" name="Line 59"/>
          <p:cNvSpPr>
            <a:spLocks noChangeShapeType="1"/>
          </p:cNvSpPr>
          <p:nvPr/>
        </p:nvSpPr>
        <p:spPr bwMode="auto">
          <a:xfrm flipV="1">
            <a:off x="7259638" y="1893888"/>
            <a:ext cx="0" cy="27432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1925" name="Line 60"/>
          <p:cNvSpPr>
            <a:spLocks noChangeShapeType="1"/>
          </p:cNvSpPr>
          <p:nvPr/>
        </p:nvSpPr>
        <p:spPr bwMode="auto">
          <a:xfrm flipH="1">
            <a:off x="1512888" y="3592513"/>
            <a:ext cx="7178675" cy="0"/>
          </a:xfrm>
          <a:prstGeom prst="line">
            <a:avLst/>
          </a:prstGeom>
          <a:noFill/>
          <a:ln w="53975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1926" name="Rectangle 61"/>
          <p:cNvSpPr>
            <a:spLocks noChangeArrowheads="1"/>
          </p:cNvSpPr>
          <p:nvPr/>
        </p:nvSpPr>
        <p:spPr bwMode="auto">
          <a:xfrm>
            <a:off x="0" y="-76200"/>
            <a:ext cx="9159875" cy="147732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3200" b="1" dirty="0" err="1" smtClean="0">
                <a:solidFill>
                  <a:srgbClr val="003564"/>
                </a:solidFill>
                <a:latin typeface="Trebuchet MS" pitchFamily="34" charset="0"/>
              </a:rPr>
              <a:t>Nicht</a:t>
            </a:r>
            <a:r>
              <a:rPr lang="en-US" sz="3200" b="1" dirty="0" smtClean="0">
                <a:solidFill>
                  <a:srgbClr val="003564"/>
                </a:solidFill>
                <a:latin typeface="Trebuchet MS" pitchFamily="34" charset="0"/>
              </a:rPr>
              <a:t> </a:t>
            </a:r>
            <a:r>
              <a:rPr lang="en-US" sz="3200" b="1" dirty="0" err="1" smtClean="0">
                <a:solidFill>
                  <a:srgbClr val="003564"/>
                </a:solidFill>
                <a:latin typeface="Trebuchet MS" pitchFamily="34" charset="0"/>
              </a:rPr>
              <a:t>genug</a:t>
            </a:r>
            <a:r>
              <a:rPr lang="en-US" sz="3200" b="1" dirty="0" smtClean="0">
                <a:solidFill>
                  <a:srgbClr val="003564"/>
                </a:solidFill>
                <a:latin typeface="Trebuchet MS" pitchFamily="34" charset="0"/>
              </a:rPr>
              <a:t>: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Prozentuale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Änderung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der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Produktion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von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Getreide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und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Hülsenfrüchten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sowie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Bevölkerungswachstum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</a:t>
            </a:r>
            <a:r>
              <a:rPr lang="en-US" sz="3200" dirty="0" err="1" smtClean="0">
                <a:solidFill>
                  <a:srgbClr val="003564"/>
                </a:solidFill>
                <a:latin typeface="Trebuchet MS" pitchFamily="34" charset="0"/>
              </a:rPr>
              <a:t>seit</a:t>
            </a:r>
            <a:r>
              <a:rPr lang="en-US" sz="3200" dirty="0" smtClean="0">
                <a:solidFill>
                  <a:srgbClr val="003564"/>
                </a:solidFill>
                <a:latin typeface="Trebuchet MS" pitchFamily="34" charset="0"/>
              </a:rPr>
              <a:t> 1965</a:t>
            </a:r>
            <a:endParaRPr lang="en-US" sz="2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27" name="Rectangle 62"/>
          <p:cNvSpPr>
            <a:spLocks noChangeArrowheads="1"/>
          </p:cNvSpPr>
          <p:nvPr/>
        </p:nvSpPr>
        <p:spPr bwMode="auto">
          <a:xfrm>
            <a:off x="2209800" y="14478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0000"/>
                </a:solidFill>
              </a:rPr>
              <a:t>Getreide</a:t>
            </a:r>
            <a:r>
              <a:rPr lang="en-US" sz="2000" b="1" dirty="0" smtClean="0">
                <a:solidFill>
                  <a:srgbClr val="000000"/>
                </a:solidFill>
              </a:rPr>
              <a:t> 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81928" name="Rectangle 63"/>
          <p:cNvSpPr>
            <a:spLocks noChangeArrowheads="1"/>
          </p:cNvSpPr>
          <p:nvPr/>
        </p:nvSpPr>
        <p:spPr bwMode="auto">
          <a:xfrm>
            <a:off x="4495800" y="1447800"/>
            <a:ext cx="2133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0000"/>
                </a:solidFill>
              </a:rPr>
              <a:t>Hülsenfrüchte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81929" name="Rectangle 64"/>
          <p:cNvSpPr>
            <a:spLocks noChangeArrowheads="1"/>
          </p:cNvSpPr>
          <p:nvPr/>
        </p:nvSpPr>
        <p:spPr bwMode="auto">
          <a:xfrm>
            <a:off x="7162800" y="1447800"/>
            <a:ext cx="19812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en-US" sz="2000" b="1" dirty="0" err="1" smtClean="0">
                <a:solidFill>
                  <a:srgbClr val="000000"/>
                </a:solidFill>
              </a:rPr>
              <a:t>Bevölkerung</a:t>
            </a:r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228600" y="6324600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Quelle: </a:t>
            </a:r>
            <a:r>
              <a:rPr lang="de-DE" dirty="0" err="1" smtClean="0"/>
              <a:t>H.Bouis</a:t>
            </a:r>
            <a:r>
              <a:rPr lang="de-DE" dirty="0" smtClean="0"/>
              <a:t> 2013</a:t>
            </a:r>
            <a:endParaRPr lang="de-DE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de-DE" sz="4000" b="1" dirty="0" smtClean="0">
                <a:solidFill>
                  <a:schemeClr val="tx2">
                    <a:lumMod val="75000"/>
                  </a:schemeClr>
                </a:solidFill>
                <a:cs typeface="Arial" charset="0"/>
              </a:rPr>
              <a:t>Bangladesch: Wo die Kalorien herkommen und was dafür ausgegeben werden muss</a:t>
            </a:r>
            <a:endParaRPr sz="4000" b="1" dirty="0" smtClean="0">
              <a:solidFill>
                <a:schemeClr val="tx2">
                  <a:lumMod val="75000"/>
                </a:schemeClr>
              </a:solidFill>
              <a:cs typeface="Arial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87127" y="1371600"/>
            <a:ext cx="8344123" cy="5310188"/>
            <a:chOff x="387127" y="1066800"/>
            <a:chExt cx="8344123" cy="5310188"/>
          </a:xfrm>
        </p:grpSpPr>
        <p:sp>
          <p:nvSpPr>
            <p:cNvPr id="83972" name="AutoShape 3"/>
            <p:cNvSpPr>
              <a:spLocks noChangeAspect="1" noChangeArrowheads="1" noTextEdit="1"/>
            </p:cNvSpPr>
            <p:nvPr/>
          </p:nvSpPr>
          <p:spPr bwMode="auto">
            <a:xfrm>
              <a:off x="730250" y="1676400"/>
              <a:ext cx="7491413" cy="4700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973" name="Freeform 5"/>
            <p:cNvSpPr>
              <a:spLocks/>
            </p:cNvSpPr>
            <p:nvPr/>
          </p:nvSpPr>
          <p:spPr bwMode="auto">
            <a:xfrm>
              <a:off x="669925" y="1679575"/>
              <a:ext cx="4541838" cy="4541838"/>
            </a:xfrm>
            <a:custGeom>
              <a:avLst/>
              <a:gdLst>
                <a:gd name="T0" fmla="*/ 2147483647 w 536"/>
                <a:gd name="T1" fmla="*/ 2147483647 h 536"/>
                <a:gd name="T2" fmla="*/ 0 w 536"/>
                <a:gd name="T3" fmla="*/ 2147483647 h 536"/>
                <a:gd name="T4" fmla="*/ 2147483647 w 536"/>
                <a:gd name="T5" fmla="*/ 2147483647 h 536"/>
                <a:gd name="T6" fmla="*/ 2147483647 w 536"/>
                <a:gd name="T7" fmla="*/ 2147483647 h 536"/>
                <a:gd name="T8" fmla="*/ 2147483647 w 536"/>
                <a:gd name="T9" fmla="*/ 0 h 536"/>
                <a:gd name="T10" fmla="*/ 2147483647 w 536"/>
                <a:gd name="T11" fmla="*/ 2147483647 h 536"/>
                <a:gd name="T12" fmla="*/ 2147483647 w 536"/>
                <a:gd name="T13" fmla="*/ 2147483647 h 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6"/>
                <a:gd name="T22" fmla="*/ 0 h 536"/>
                <a:gd name="T23" fmla="*/ 536 w 536"/>
                <a:gd name="T24" fmla="*/ 536 h 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6" h="536">
                  <a:moveTo>
                    <a:pt x="33" y="137"/>
                  </a:moveTo>
                  <a:cubicBezTo>
                    <a:pt x="11" y="177"/>
                    <a:pt x="0" y="222"/>
                    <a:pt x="0" y="267"/>
                  </a:cubicBezTo>
                  <a:cubicBezTo>
                    <a:pt x="0" y="416"/>
                    <a:pt x="119" y="536"/>
                    <a:pt x="268" y="536"/>
                  </a:cubicBezTo>
                  <a:cubicBezTo>
                    <a:pt x="416" y="536"/>
                    <a:pt x="536" y="416"/>
                    <a:pt x="536" y="268"/>
                  </a:cubicBezTo>
                  <a:cubicBezTo>
                    <a:pt x="536" y="119"/>
                    <a:pt x="416" y="0"/>
                    <a:pt x="268" y="0"/>
                  </a:cubicBezTo>
                  <a:lnTo>
                    <a:pt x="268" y="268"/>
                  </a:lnTo>
                  <a:lnTo>
                    <a:pt x="33" y="137"/>
                  </a:lnTo>
                  <a:close/>
                </a:path>
              </a:pathLst>
            </a:custGeom>
            <a:solidFill>
              <a:srgbClr val="FF99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974" name="Freeform 6"/>
            <p:cNvSpPr>
              <a:spLocks/>
            </p:cNvSpPr>
            <p:nvPr/>
          </p:nvSpPr>
          <p:spPr bwMode="auto">
            <a:xfrm>
              <a:off x="949325" y="1695450"/>
              <a:ext cx="1990725" cy="2254250"/>
            </a:xfrm>
            <a:custGeom>
              <a:avLst/>
              <a:gdLst>
                <a:gd name="T0" fmla="*/ 2147483647 w 235"/>
                <a:gd name="T1" fmla="*/ 0 h 266"/>
                <a:gd name="T2" fmla="*/ 0 w 235"/>
                <a:gd name="T3" fmla="*/ 2147483647 h 266"/>
                <a:gd name="T4" fmla="*/ 2147483647 w 235"/>
                <a:gd name="T5" fmla="*/ 2147483647 h 266"/>
                <a:gd name="T6" fmla="*/ 2147483647 w 235"/>
                <a:gd name="T7" fmla="*/ 0 h 26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5"/>
                <a:gd name="T13" fmla="*/ 0 h 266"/>
                <a:gd name="T14" fmla="*/ 235 w 235"/>
                <a:gd name="T15" fmla="*/ 266 h 26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5" h="266">
                  <a:moveTo>
                    <a:pt x="197" y="0"/>
                  </a:moveTo>
                  <a:cubicBezTo>
                    <a:pt x="114" y="12"/>
                    <a:pt x="41" y="62"/>
                    <a:pt x="0" y="135"/>
                  </a:cubicBezTo>
                  <a:lnTo>
                    <a:pt x="235" y="26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99CC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975" name="Freeform 7"/>
            <p:cNvSpPr>
              <a:spLocks/>
            </p:cNvSpPr>
            <p:nvPr/>
          </p:nvSpPr>
          <p:spPr bwMode="auto">
            <a:xfrm>
              <a:off x="2617788" y="1679575"/>
              <a:ext cx="322262" cy="2270125"/>
            </a:xfrm>
            <a:custGeom>
              <a:avLst/>
              <a:gdLst>
                <a:gd name="T0" fmla="*/ 2147483647 w 38"/>
                <a:gd name="T1" fmla="*/ 0 h 268"/>
                <a:gd name="T2" fmla="*/ 0 w 38"/>
                <a:gd name="T3" fmla="*/ 2147483647 h 268"/>
                <a:gd name="T4" fmla="*/ 2147483647 w 38"/>
                <a:gd name="T5" fmla="*/ 2147483647 h 268"/>
                <a:gd name="T6" fmla="*/ 2147483647 w 38"/>
                <a:gd name="T7" fmla="*/ 0 h 2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"/>
                <a:gd name="T13" fmla="*/ 0 h 268"/>
                <a:gd name="T14" fmla="*/ 38 w 38"/>
                <a:gd name="T15" fmla="*/ 268 h 2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" h="268">
                  <a:moveTo>
                    <a:pt x="37" y="0"/>
                  </a:moveTo>
                  <a:cubicBezTo>
                    <a:pt x="25" y="0"/>
                    <a:pt x="13" y="0"/>
                    <a:pt x="0" y="2"/>
                  </a:cubicBezTo>
                  <a:lnTo>
                    <a:pt x="38" y="26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976" name="Rectangle 12"/>
            <p:cNvSpPr>
              <a:spLocks noChangeArrowheads="1"/>
            </p:cNvSpPr>
            <p:nvPr/>
          </p:nvSpPr>
          <p:spPr bwMode="auto">
            <a:xfrm>
              <a:off x="387127" y="1614488"/>
              <a:ext cx="1524455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006600"/>
                  </a:solidFill>
                </a:rPr>
                <a:t>Andere</a:t>
              </a:r>
              <a:r>
                <a:rPr lang="en-US" sz="2000" b="1" dirty="0" smtClean="0">
                  <a:solidFill>
                    <a:srgbClr val="006600"/>
                  </a:solidFill>
                </a:rPr>
                <a:t> </a:t>
              </a:r>
            </a:p>
            <a:p>
              <a:pPr algn="ctr"/>
              <a:r>
                <a:rPr lang="en-US" sz="2000" b="1" dirty="0" err="1" smtClean="0">
                  <a:solidFill>
                    <a:srgbClr val="006600"/>
                  </a:solidFill>
                </a:rPr>
                <a:t>Pfl</a:t>
              </a:r>
              <a:r>
                <a:rPr lang="en-US" sz="2000" b="1" dirty="0" smtClean="0">
                  <a:solidFill>
                    <a:srgbClr val="006600"/>
                  </a:solidFill>
                </a:rPr>
                <a:t>. </a:t>
              </a:r>
              <a:r>
                <a:rPr lang="en-US" sz="2000" b="1" dirty="0" err="1" smtClean="0">
                  <a:solidFill>
                    <a:srgbClr val="006600"/>
                  </a:solidFill>
                </a:rPr>
                <a:t>Nahrung</a:t>
              </a:r>
              <a:endParaRPr lang="en-US" sz="2000" b="1" dirty="0">
                <a:solidFill>
                  <a:srgbClr val="006600"/>
                </a:solidFill>
              </a:endParaRPr>
            </a:p>
          </p:txBody>
        </p:sp>
        <p:sp>
          <p:nvSpPr>
            <p:cNvPr id="83977" name="Rectangle 15"/>
            <p:cNvSpPr>
              <a:spLocks noChangeArrowheads="1"/>
            </p:cNvSpPr>
            <p:nvPr/>
          </p:nvSpPr>
          <p:spPr bwMode="auto">
            <a:xfrm>
              <a:off x="2057400" y="1066800"/>
              <a:ext cx="1819275" cy="61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FF3300"/>
                  </a:solidFill>
                </a:rPr>
                <a:t>Fisch</a:t>
              </a:r>
              <a:r>
                <a:rPr lang="en-US" sz="2000" b="1" dirty="0" smtClean="0">
                  <a:solidFill>
                    <a:srgbClr val="FF3300"/>
                  </a:solidFill>
                </a:rPr>
                <a:t> und </a:t>
              </a:r>
              <a:r>
                <a:rPr lang="en-US" sz="2000" b="1" dirty="0" err="1" smtClean="0">
                  <a:solidFill>
                    <a:srgbClr val="FF3300"/>
                  </a:solidFill>
                </a:rPr>
                <a:t>Fleisch</a:t>
              </a:r>
              <a:endParaRPr lang="en-US" sz="2000" b="1" dirty="0">
                <a:solidFill>
                  <a:srgbClr val="FF3300"/>
                </a:solidFill>
              </a:endParaRPr>
            </a:p>
          </p:txBody>
        </p:sp>
        <p:sp>
          <p:nvSpPr>
            <p:cNvPr id="83978" name="Freeform 20"/>
            <p:cNvSpPr>
              <a:spLocks/>
            </p:cNvSpPr>
            <p:nvPr/>
          </p:nvSpPr>
          <p:spPr bwMode="auto">
            <a:xfrm>
              <a:off x="6451600" y="1654175"/>
              <a:ext cx="2279650" cy="4346575"/>
            </a:xfrm>
            <a:custGeom>
              <a:avLst/>
              <a:gdLst>
                <a:gd name="T0" fmla="*/ 2147483647 w 269"/>
                <a:gd name="T1" fmla="*/ 2147483647 h 513"/>
                <a:gd name="T2" fmla="*/ 2147483647 w 269"/>
                <a:gd name="T3" fmla="*/ 2147483647 h 513"/>
                <a:gd name="T4" fmla="*/ 0 w 269"/>
                <a:gd name="T5" fmla="*/ 2147483647 h 513"/>
                <a:gd name="T6" fmla="*/ 0 w 269"/>
                <a:gd name="T7" fmla="*/ 2147483647 h 513"/>
                <a:gd name="T8" fmla="*/ 0 w 269"/>
                <a:gd name="T9" fmla="*/ 2147483647 h 513"/>
                <a:gd name="T10" fmla="*/ 2147483647 w 269"/>
                <a:gd name="T11" fmla="*/ 2147483647 h 5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9"/>
                <a:gd name="T19" fmla="*/ 0 h 513"/>
                <a:gd name="T20" fmla="*/ 269 w 269"/>
                <a:gd name="T21" fmla="*/ 513 h 5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9" h="513">
                  <a:moveTo>
                    <a:pt x="113" y="513"/>
                  </a:moveTo>
                  <a:cubicBezTo>
                    <a:pt x="208" y="469"/>
                    <a:pt x="269" y="374"/>
                    <a:pt x="269" y="269"/>
                  </a:cubicBezTo>
                  <a:cubicBezTo>
                    <a:pt x="269" y="121"/>
                    <a:pt x="148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lnTo>
                    <a:pt x="0" y="269"/>
                  </a:lnTo>
                  <a:lnTo>
                    <a:pt x="113" y="513"/>
                  </a:lnTo>
                  <a:close/>
                </a:path>
              </a:pathLst>
            </a:custGeom>
            <a:solidFill>
              <a:srgbClr val="FF9900"/>
            </a:solidFill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979" name="Freeform 21"/>
            <p:cNvSpPr>
              <a:spLocks/>
            </p:cNvSpPr>
            <p:nvPr/>
          </p:nvSpPr>
          <p:spPr bwMode="auto">
            <a:xfrm>
              <a:off x="4181475" y="3492500"/>
              <a:ext cx="3227388" cy="2719388"/>
            </a:xfrm>
            <a:custGeom>
              <a:avLst/>
              <a:gdLst>
                <a:gd name="T0" fmla="*/ 2147483647 w 381"/>
                <a:gd name="T1" fmla="*/ 0 h 321"/>
                <a:gd name="T2" fmla="*/ 0 w 381"/>
                <a:gd name="T3" fmla="*/ 2147483647 h 321"/>
                <a:gd name="T4" fmla="*/ 2147483647 w 381"/>
                <a:gd name="T5" fmla="*/ 2147483647 h 321"/>
                <a:gd name="T6" fmla="*/ 2147483647 w 381"/>
                <a:gd name="T7" fmla="*/ 2147483647 h 321"/>
                <a:gd name="T8" fmla="*/ 2147483647 w 381"/>
                <a:gd name="T9" fmla="*/ 2147483647 h 321"/>
                <a:gd name="T10" fmla="*/ 2147483647 w 381"/>
                <a:gd name="T11" fmla="*/ 0 h 3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81"/>
                <a:gd name="T19" fmla="*/ 0 h 321"/>
                <a:gd name="T20" fmla="*/ 381 w 381"/>
                <a:gd name="T21" fmla="*/ 321 h 3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81" h="321">
                  <a:moveTo>
                    <a:pt x="4" y="0"/>
                  </a:moveTo>
                  <a:cubicBezTo>
                    <a:pt x="1" y="17"/>
                    <a:pt x="0" y="35"/>
                    <a:pt x="0" y="52"/>
                  </a:cubicBezTo>
                  <a:cubicBezTo>
                    <a:pt x="0" y="200"/>
                    <a:pt x="120" y="321"/>
                    <a:pt x="268" y="321"/>
                  </a:cubicBezTo>
                  <a:cubicBezTo>
                    <a:pt x="307" y="320"/>
                    <a:pt x="346" y="312"/>
                    <a:pt x="381" y="296"/>
                  </a:cubicBezTo>
                  <a:lnTo>
                    <a:pt x="268" y="52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99CC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980" name="Freeform 22"/>
            <p:cNvSpPr>
              <a:spLocks/>
            </p:cNvSpPr>
            <p:nvPr/>
          </p:nvSpPr>
          <p:spPr bwMode="auto">
            <a:xfrm>
              <a:off x="4214813" y="1663700"/>
              <a:ext cx="2236787" cy="2270125"/>
            </a:xfrm>
            <a:custGeom>
              <a:avLst/>
              <a:gdLst>
                <a:gd name="T0" fmla="*/ 2147483647 w 264"/>
                <a:gd name="T1" fmla="*/ 0 h 268"/>
                <a:gd name="T2" fmla="*/ 0 w 264"/>
                <a:gd name="T3" fmla="*/ 2147483647 h 268"/>
                <a:gd name="T4" fmla="*/ 2147483647 w 264"/>
                <a:gd name="T5" fmla="*/ 2147483647 h 268"/>
                <a:gd name="T6" fmla="*/ 2147483647 w 264"/>
                <a:gd name="T7" fmla="*/ 0 h 2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64"/>
                <a:gd name="T13" fmla="*/ 0 h 268"/>
                <a:gd name="T14" fmla="*/ 264 w 264"/>
                <a:gd name="T15" fmla="*/ 268 h 2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64" h="268">
                  <a:moveTo>
                    <a:pt x="264" y="0"/>
                  </a:moveTo>
                  <a:cubicBezTo>
                    <a:pt x="135" y="0"/>
                    <a:pt x="25" y="91"/>
                    <a:pt x="0" y="216"/>
                  </a:cubicBezTo>
                  <a:lnTo>
                    <a:pt x="264" y="268"/>
                  </a:lnTo>
                  <a:lnTo>
                    <a:pt x="264" y="0"/>
                  </a:lnTo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sp>
          <p:nvSpPr>
            <p:cNvPr id="83981" name="Text Box 23"/>
            <p:cNvSpPr txBox="1">
              <a:spLocks noChangeArrowheads="1"/>
            </p:cNvSpPr>
            <p:nvPr/>
          </p:nvSpPr>
          <p:spPr bwMode="auto">
            <a:xfrm>
              <a:off x="1407554" y="4114800"/>
              <a:ext cx="2390398" cy="4616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 err="1" smtClean="0">
                  <a:solidFill>
                    <a:srgbClr val="000000"/>
                  </a:solidFill>
                </a:rPr>
                <a:t>Kalorienanteile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83982" name="Text Box 24"/>
            <p:cNvSpPr txBox="1">
              <a:spLocks noChangeArrowheads="1"/>
            </p:cNvSpPr>
            <p:nvPr/>
          </p:nvSpPr>
          <p:spPr bwMode="auto">
            <a:xfrm>
              <a:off x="4985288" y="4162425"/>
              <a:ext cx="2646878" cy="46166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dirty="0" err="1" smtClean="0">
                  <a:solidFill>
                    <a:srgbClr val="000000"/>
                  </a:solidFill>
                </a:rPr>
                <a:t>Ausgabenanteile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  <p:sp>
          <p:nvSpPr>
            <p:cNvPr id="83983" name="Rectangle 25"/>
            <p:cNvSpPr>
              <a:spLocks noChangeArrowheads="1"/>
            </p:cNvSpPr>
            <p:nvPr/>
          </p:nvSpPr>
          <p:spPr bwMode="auto">
            <a:xfrm>
              <a:off x="528383" y="5862638"/>
              <a:ext cx="10387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000" b="1" dirty="0" err="1" smtClean="0">
                  <a:solidFill>
                    <a:srgbClr val="CC9900"/>
                  </a:solidFill>
                </a:rPr>
                <a:t>Getreide</a:t>
              </a:r>
              <a:endParaRPr lang="en-US" sz="2000" b="1" dirty="0">
                <a:solidFill>
                  <a:srgbClr val="CC9900"/>
                </a:solidFill>
              </a:endParaRP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5410200" y="1447800"/>
            <a:ext cx="3144837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000" b="1" kern="0" dirty="0" err="1" smtClean="0">
                <a:solidFill>
                  <a:srgbClr val="008000"/>
                </a:solidFill>
              </a:rPr>
              <a:t>Nachher</a:t>
            </a:r>
            <a:endParaRPr lang="en-US" sz="3000" b="1" kern="0" dirty="0">
              <a:solidFill>
                <a:srgbClr val="008000"/>
              </a:solidFill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736600" y="0"/>
            <a:ext cx="840740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2800" b="1" kern="0" dirty="0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Was </a:t>
            </a:r>
            <a:r>
              <a:rPr lang="en-US" sz="2800" b="1" kern="0" dirty="0" err="1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passierte</a:t>
            </a:r>
            <a:r>
              <a:rPr lang="en-US" sz="2800" b="1" kern="0" dirty="0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, </a:t>
            </a:r>
            <a:r>
              <a:rPr lang="en-US" sz="2800" b="1" kern="0" dirty="0" err="1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als</a:t>
            </a:r>
            <a:r>
              <a:rPr lang="en-US" sz="2800" b="1" kern="0" dirty="0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 die </a:t>
            </a:r>
            <a:r>
              <a:rPr lang="en-US" sz="2800" b="1" kern="0" dirty="0" err="1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Nahrungsmittelpreise</a:t>
            </a:r>
            <a:r>
              <a:rPr lang="en-US" sz="2800" b="1" kern="0" dirty="0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 um 50% </a:t>
            </a:r>
            <a:r>
              <a:rPr lang="en-US" sz="2800" b="1" kern="0" dirty="0" err="1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stiegen</a:t>
            </a:r>
            <a:r>
              <a:rPr lang="en-US" sz="2800" b="1" kern="0" dirty="0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(</a:t>
            </a:r>
            <a:r>
              <a:rPr lang="en-US" sz="2800" b="1" kern="0" dirty="0" err="1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Bangladesch</a:t>
            </a:r>
            <a:r>
              <a:rPr lang="en-US" sz="2800" b="1" kern="0" dirty="0" smtClean="0">
                <a:solidFill>
                  <a:srgbClr val="004785">
                    <a:lumMod val="75000"/>
                  </a:srgbClr>
                </a:solidFill>
                <a:latin typeface="Trebuchet MS" pitchFamily="34" charset="0"/>
              </a:rPr>
              <a:t>)?</a:t>
            </a:r>
            <a:endParaRPr lang="en-US" sz="2800" b="1" kern="0" dirty="0">
              <a:solidFill>
                <a:srgbClr val="004785">
                  <a:lumMod val="75000"/>
                </a:srgbClr>
              </a:solidFill>
              <a:latin typeface="Trebuchet MS" pitchFamily="34" charset="0"/>
            </a:endParaRPr>
          </a:p>
        </p:txBody>
      </p:sp>
      <p:sp>
        <p:nvSpPr>
          <p:cNvPr id="84996" name="Rectangle 2"/>
          <p:cNvSpPr>
            <a:spLocks noChangeArrowheads="1"/>
          </p:cNvSpPr>
          <p:nvPr/>
        </p:nvSpPr>
        <p:spPr bwMode="auto">
          <a:xfrm>
            <a:off x="5426075" y="1990725"/>
            <a:ext cx="2916238" cy="2714625"/>
          </a:xfrm>
          <a:prstGeom prst="rect">
            <a:avLst/>
          </a:prstGeom>
          <a:solidFill>
            <a:srgbClr val="FFC000"/>
          </a:solidFill>
          <a:ln w="444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4997" name="Rectangle 16"/>
          <p:cNvSpPr>
            <a:spLocks noChangeArrowheads="1"/>
          </p:cNvSpPr>
          <p:nvPr/>
        </p:nvSpPr>
        <p:spPr bwMode="auto">
          <a:xfrm>
            <a:off x="1592263" y="3144838"/>
            <a:ext cx="119697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800" b="1">
                <a:solidFill>
                  <a:srgbClr val="FFFFFF"/>
                </a:solidFill>
              </a:rPr>
              <a:t>Animal</a:t>
            </a:r>
            <a:endParaRPr lang="en-US" sz="2800">
              <a:solidFill>
                <a:srgbClr val="FFFFFF"/>
              </a:solidFill>
            </a:endParaRPr>
          </a:p>
        </p:txBody>
      </p:sp>
      <p:sp>
        <p:nvSpPr>
          <p:cNvPr id="84998" name="Rectangle 2"/>
          <p:cNvSpPr>
            <a:spLocks noChangeArrowheads="1"/>
          </p:cNvSpPr>
          <p:nvPr/>
        </p:nvSpPr>
        <p:spPr bwMode="auto">
          <a:xfrm>
            <a:off x="1530350" y="3624263"/>
            <a:ext cx="1465263" cy="1509712"/>
          </a:xfrm>
          <a:prstGeom prst="rect">
            <a:avLst/>
          </a:prstGeom>
          <a:solidFill>
            <a:srgbClr val="92D05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4999" name="Rectangle 2"/>
          <p:cNvSpPr>
            <a:spLocks noChangeArrowheads="1"/>
          </p:cNvSpPr>
          <p:nvPr/>
        </p:nvSpPr>
        <p:spPr bwMode="auto">
          <a:xfrm>
            <a:off x="1514475" y="5127625"/>
            <a:ext cx="2932113" cy="1468438"/>
          </a:xfrm>
          <a:prstGeom prst="rect">
            <a:avLst/>
          </a:prstGeom>
          <a:solidFill>
            <a:srgbClr val="99CC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000" name="TextBox 19"/>
          <p:cNvSpPr txBox="1">
            <a:spLocks noChangeArrowheads="1"/>
          </p:cNvSpPr>
          <p:nvPr/>
        </p:nvSpPr>
        <p:spPr bwMode="auto">
          <a:xfrm>
            <a:off x="5575300" y="2987675"/>
            <a:ext cx="26606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dirty="0">
                <a:solidFill>
                  <a:srgbClr val="000000"/>
                </a:solidFill>
              </a:rPr>
              <a:t> </a:t>
            </a:r>
            <a:r>
              <a:rPr lang="en-US" sz="4000" b="1" dirty="0" err="1" smtClean="0">
                <a:solidFill>
                  <a:srgbClr val="000000"/>
                </a:solidFill>
              </a:rPr>
              <a:t>Getreide</a:t>
            </a:r>
            <a:endParaRPr lang="en-US" sz="4000" b="1" dirty="0">
              <a:solidFill>
                <a:srgbClr val="000000"/>
              </a:solidFill>
            </a:endParaRPr>
          </a:p>
        </p:txBody>
      </p:sp>
      <p:sp>
        <p:nvSpPr>
          <p:cNvPr id="85001" name="Rectangle 2"/>
          <p:cNvSpPr>
            <a:spLocks noChangeArrowheads="1"/>
          </p:cNvSpPr>
          <p:nvPr/>
        </p:nvSpPr>
        <p:spPr bwMode="auto">
          <a:xfrm>
            <a:off x="2990850" y="3609975"/>
            <a:ext cx="1452563" cy="1520825"/>
          </a:xfrm>
          <a:prstGeom prst="rect">
            <a:avLst/>
          </a:prstGeom>
          <a:solidFill>
            <a:srgbClr val="FF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002" name="Rectangle 2"/>
          <p:cNvSpPr>
            <a:spLocks noChangeArrowheads="1"/>
          </p:cNvSpPr>
          <p:nvPr/>
        </p:nvSpPr>
        <p:spPr bwMode="auto">
          <a:xfrm>
            <a:off x="1535113" y="2025650"/>
            <a:ext cx="2916237" cy="1577975"/>
          </a:xfrm>
          <a:prstGeom prst="rect">
            <a:avLst/>
          </a:prstGeom>
          <a:solidFill>
            <a:srgbClr val="FFC000"/>
          </a:solidFill>
          <a:ln w="444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003" name="Rectangle 2"/>
          <p:cNvSpPr>
            <a:spLocks noChangeArrowheads="1"/>
          </p:cNvSpPr>
          <p:nvPr/>
        </p:nvSpPr>
        <p:spPr bwMode="auto">
          <a:xfrm>
            <a:off x="5435600" y="4708525"/>
            <a:ext cx="1482725" cy="787400"/>
          </a:xfrm>
          <a:prstGeom prst="rect">
            <a:avLst/>
          </a:prstGeom>
          <a:solidFill>
            <a:srgbClr val="92D05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004" name="Rectangle 2"/>
          <p:cNvSpPr>
            <a:spLocks noChangeArrowheads="1"/>
          </p:cNvSpPr>
          <p:nvPr/>
        </p:nvSpPr>
        <p:spPr bwMode="auto">
          <a:xfrm>
            <a:off x="6894513" y="4732338"/>
            <a:ext cx="1438275" cy="747712"/>
          </a:xfrm>
          <a:prstGeom prst="rect">
            <a:avLst/>
          </a:prstGeom>
          <a:solidFill>
            <a:srgbClr val="FF0000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005" name="TextBox 18"/>
          <p:cNvSpPr txBox="1">
            <a:spLocks noChangeArrowheads="1"/>
          </p:cNvSpPr>
          <p:nvPr/>
        </p:nvSpPr>
        <p:spPr bwMode="auto">
          <a:xfrm>
            <a:off x="1558925" y="5522913"/>
            <a:ext cx="26590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  Non-Food</a:t>
            </a:r>
          </a:p>
        </p:txBody>
      </p:sp>
      <p:sp>
        <p:nvSpPr>
          <p:cNvPr id="85006" name="TextBox 19"/>
          <p:cNvSpPr txBox="1">
            <a:spLocks noChangeArrowheads="1"/>
          </p:cNvSpPr>
          <p:nvPr/>
        </p:nvSpPr>
        <p:spPr bwMode="auto">
          <a:xfrm>
            <a:off x="1651000" y="2481263"/>
            <a:ext cx="2660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dirty="0">
                <a:solidFill>
                  <a:srgbClr val="000000"/>
                </a:solidFill>
              </a:rPr>
              <a:t> </a:t>
            </a:r>
            <a:r>
              <a:rPr lang="en-US" sz="3600" b="1" dirty="0" err="1" smtClean="0">
                <a:solidFill>
                  <a:srgbClr val="000000"/>
                </a:solidFill>
              </a:rPr>
              <a:t>Getreide</a:t>
            </a:r>
            <a:endParaRPr lang="en-US" sz="3600" b="1" dirty="0">
              <a:solidFill>
                <a:srgbClr val="000000"/>
              </a:solidFill>
            </a:endParaRPr>
          </a:p>
        </p:txBody>
      </p:sp>
      <p:sp>
        <p:nvSpPr>
          <p:cNvPr id="85007" name="Rectangle 2"/>
          <p:cNvSpPr>
            <a:spLocks noChangeArrowheads="1"/>
          </p:cNvSpPr>
          <p:nvPr/>
        </p:nvSpPr>
        <p:spPr bwMode="auto">
          <a:xfrm>
            <a:off x="5426075" y="5508625"/>
            <a:ext cx="2916238" cy="1081088"/>
          </a:xfrm>
          <a:prstGeom prst="rect">
            <a:avLst/>
          </a:prstGeom>
          <a:solidFill>
            <a:srgbClr val="99CCFF"/>
          </a:solid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n-US">
              <a:solidFill>
                <a:srgbClr val="000000"/>
              </a:solidFill>
            </a:endParaRPr>
          </a:p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85008" name="TextBox 18"/>
          <p:cNvSpPr txBox="1">
            <a:spLocks noChangeArrowheads="1"/>
          </p:cNvSpPr>
          <p:nvPr/>
        </p:nvSpPr>
        <p:spPr bwMode="auto">
          <a:xfrm>
            <a:off x="5534025" y="5740400"/>
            <a:ext cx="2659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>
                <a:solidFill>
                  <a:srgbClr val="000000"/>
                </a:solidFill>
              </a:rPr>
              <a:t>Non-Food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 bwMode="auto">
          <a:xfrm>
            <a:off x="1371600" y="1371600"/>
            <a:ext cx="3144838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en-US" sz="3000" b="1" kern="0" dirty="0" err="1" smtClean="0">
                <a:solidFill>
                  <a:srgbClr val="008000"/>
                </a:solidFill>
              </a:rPr>
              <a:t>Vorher</a:t>
            </a:r>
            <a:r>
              <a:rPr lang="en-US" sz="3000" b="1" kern="0" dirty="0" smtClean="0">
                <a:solidFill>
                  <a:prstClr val="black"/>
                </a:solidFill>
              </a:rPr>
              <a:t> </a:t>
            </a:r>
            <a:endParaRPr lang="en-US" sz="3000" b="1" kern="0" dirty="0">
              <a:solidFill>
                <a:prstClr val="black"/>
              </a:solidFill>
            </a:endParaRPr>
          </a:p>
        </p:txBody>
      </p:sp>
      <p:sp>
        <p:nvSpPr>
          <p:cNvPr id="85010" name="TextBox 18"/>
          <p:cNvSpPr txBox="1">
            <a:spLocks noChangeArrowheads="1"/>
          </p:cNvSpPr>
          <p:nvPr/>
        </p:nvSpPr>
        <p:spPr bwMode="auto">
          <a:xfrm>
            <a:off x="2971800" y="990600"/>
            <a:ext cx="38678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6600"/>
                </a:solidFill>
              </a:rPr>
              <a:t>Anteile</a:t>
            </a:r>
            <a:r>
              <a:rPr lang="en-US" sz="2800" b="1" dirty="0" smtClean="0">
                <a:solidFill>
                  <a:srgbClr val="006600"/>
                </a:solidFill>
              </a:rPr>
              <a:t> der </a:t>
            </a:r>
            <a:r>
              <a:rPr lang="en-US" sz="2800" b="1" dirty="0" err="1" smtClean="0">
                <a:solidFill>
                  <a:srgbClr val="006600"/>
                </a:solidFill>
              </a:rPr>
              <a:t>Ausgaben</a:t>
            </a:r>
            <a:endParaRPr lang="en-US" sz="2800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Die für Arme schädliche Spekulation verhindern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06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800" dirty="0" smtClean="0"/>
              <a:t>Extrem-Preisausschläge verhindern</a:t>
            </a:r>
          </a:p>
          <a:p>
            <a:pPr>
              <a:buNone/>
            </a:pPr>
            <a:r>
              <a:rPr lang="de-DE" sz="2800" b="1" dirty="0" smtClean="0"/>
              <a:t>Kundgebung:</a:t>
            </a:r>
          </a:p>
          <a:p>
            <a:pPr marL="514350" indent="-514350">
              <a:buAutoNum type="arabicPeriod"/>
            </a:pPr>
            <a:r>
              <a:rPr lang="de-DE" sz="2800" b="1" dirty="0" smtClean="0"/>
              <a:t>Angemessenen Regulierung der Warenterminmärkte (USA, EU)</a:t>
            </a:r>
          </a:p>
          <a:p>
            <a:pPr marL="514350" indent="-514350">
              <a:buAutoNum type="arabicPeriod"/>
            </a:pPr>
            <a:r>
              <a:rPr lang="de-DE" sz="2800" b="1" dirty="0" smtClean="0"/>
              <a:t>Verantwortungsbewusstes Anlage-Investieren von Banken und Fonds (Selbstkontrolle)</a:t>
            </a:r>
          </a:p>
          <a:p>
            <a:pPr>
              <a:buNone/>
            </a:pPr>
            <a:endParaRPr lang="de-DE" sz="2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grpSp>
        <p:nvGrpSpPr>
          <p:cNvPr id="5" name="Gruppieren 53"/>
          <p:cNvGrpSpPr>
            <a:grpSpLocks/>
          </p:cNvGrpSpPr>
          <p:nvPr/>
        </p:nvGrpSpPr>
        <p:grpSpPr bwMode="auto">
          <a:xfrm>
            <a:off x="6781800" y="4038600"/>
            <a:ext cx="842194" cy="1507976"/>
            <a:chOff x="536545" y="5587714"/>
            <a:chExt cx="435055" cy="1222295"/>
          </a:xfrm>
        </p:grpSpPr>
        <p:sp>
          <p:nvSpPr>
            <p:cNvPr id="7" name="Rectangle 9"/>
            <p:cNvSpPr/>
            <p:nvPr/>
          </p:nvSpPr>
          <p:spPr bwMode="auto">
            <a:xfrm>
              <a:off x="536545" y="5587714"/>
              <a:ext cx="435055" cy="122229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" name="Oval 6"/>
            <p:cNvSpPr/>
            <p:nvPr/>
          </p:nvSpPr>
          <p:spPr bwMode="auto">
            <a:xfrm>
              <a:off x="632544" y="5918623"/>
              <a:ext cx="243058" cy="246114"/>
            </a:xfrm>
            <a:prstGeom prst="ellipse">
              <a:avLst/>
            </a:prstGeom>
            <a:solidFill>
              <a:srgbClr val="FD7403"/>
            </a:solidFill>
            <a:ln>
              <a:solidFill>
                <a:srgbClr val="FD740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7"/>
            <p:cNvSpPr/>
            <p:nvPr/>
          </p:nvSpPr>
          <p:spPr bwMode="auto">
            <a:xfrm>
              <a:off x="632544" y="6222646"/>
              <a:ext cx="243058" cy="248182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8"/>
            <p:cNvSpPr/>
            <p:nvPr/>
          </p:nvSpPr>
          <p:spPr bwMode="auto">
            <a:xfrm>
              <a:off x="632544" y="6534940"/>
              <a:ext cx="243058" cy="248182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6"/>
            <p:cNvSpPr/>
            <p:nvPr/>
          </p:nvSpPr>
          <p:spPr bwMode="auto">
            <a:xfrm>
              <a:off x="632544" y="5624941"/>
              <a:ext cx="243058" cy="246114"/>
            </a:xfrm>
            <a:prstGeom prst="ellipse">
              <a:avLst/>
            </a:prstGeom>
            <a:solidFill>
              <a:srgbClr val="CC0000"/>
            </a:solidFill>
            <a:ln>
              <a:solidFill>
                <a:srgbClr val="CC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Überblick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7545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de-DE" sz="4800" dirty="0" smtClean="0"/>
              <a:t>Ernährungssicherheit – welche Bezüge zur Armut und Landwirtschaft?</a:t>
            </a:r>
          </a:p>
          <a:p>
            <a:pPr marL="514350" indent="-514350">
              <a:buAutoNum type="arabicPeriod"/>
            </a:pPr>
            <a:r>
              <a:rPr lang="de-DE" sz="4800" dirty="0" smtClean="0">
                <a:solidFill>
                  <a:srgbClr val="00B050"/>
                </a:solidFill>
              </a:rPr>
              <a:t>Nachhaltige Landwirtschaft – was, für wen, wie?</a:t>
            </a:r>
          </a:p>
          <a:p>
            <a:pPr marL="514350" indent="-514350">
              <a:buAutoNum type="arabicPeriod"/>
            </a:pPr>
            <a:r>
              <a:rPr lang="de-DE" sz="4800" dirty="0" smtClean="0"/>
              <a:t>Folgerungen für Kundgebung</a:t>
            </a:r>
            <a:endParaRPr lang="de-DE" sz="48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feld 34"/>
          <p:cNvSpPr txBox="1"/>
          <p:nvPr/>
        </p:nvSpPr>
        <p:spPr>
          <a:xfrm>
            <a:off x="7475651" y="3090580"/>
            <a:ext cx="1515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Keine </a:t>
            </a:r>
            <a:r>
              <a:rPr lang="de-DE" b="1" dirty="0" err="1" smtClean="0"/>
              <a:t>Verschwen-dung</a:t>
            </a:r>
            <a:endParaRPr lang="de-DE" b="1" dirty="0"/>
          </a:p>
        </p:txBody>
      </p:sp>
      <p:grpSp>
        <p:nvGrpSpPr>
          <p:cNvPr id="2" name="Gruppierung 29"/>
          <p:cNvGrpSpPr/>
          <p:nvPr/>
        </p:nvGrpSpPr>
        <p:grpSpPr>
          <a:xfrm>
            <a:off x="96597" y="184038"/>
            <a:ext cx="8102452" cy="6573289"/>
            <a:chOff x="60156" y="172903"/>
            <a:chExt cx="8248474" cy="6691753"/>
          </a:xfrm>
        </p:grpSpPr>
        <p:sp>
          <p:nvSpPr>
            <p:cNvPr id="37" name="Oval 36"/>
            <p:cNvSpPr/>
            <p:nvPr/>
          </p:nvSpPr>
          <p:spPr>
            <a:xfrm>
              <a:off x="1634813" y="632952"/>
              <a:ext cx="5845327" cy="5845327"/>
            </a:xfrm>
            <a:prstGeom prst="ellipse">
              <a:avLst/>
            </a:prstGeom>
            <a:gradFill flip="none" rotWithShape="1">
              <a:gsLst>
                <a:gs pos="100000">
                  <a:srgbClr val="41A336"/>
                </a:gs>
                <a:gs pos="59000">
                  <a:srgbClr val="FFFFFF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" name="Bild 3" descr="Saatkorn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41212" y="2391745"/>
              <a:ext cx="2537737" cy="1690330"/>
            </a:xfrm>
            <a:prstGeom prst="rect">
              <a:avLst/>
            </a:prstGeom>
          </p:spPr>
        </p:pic>
        <p:sp>
          <p:nvSpPr>
            <p:cNvPr id="7" name="Textfeld 6"/>
            <p:cNvSpPr txBox="1"/>
            <p:nvPr/>
          </p:nvSpPr>
          <p:spPr>
            <a:xfrm>
              <a:off x="3056937" y="2786268"/>
              <a:ext cx="1850080" cy="375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Landwirtschaft</a:t>
              </a:r>
              <a:endParaRPr lang="de-DE" dirty="0"/>
            </a:p>
          </p:txBody>
        </p:sp>
        <p:sp>
          <p:nvSpPr>
            <p:cNvPr id="18" name="Oval 17"/>
            <p:cNvSpPr/>
            <p:nvPr/>
          </p:nvSpPr>
          <p:spPr>
            <a:xfrm>
              <a:off x="2148058" y="1185648"/>
              <a:ext cx="4810791" cy="4810791"/>
            </a:xfrm>
            <a:prstGeom prst="ellipse">
              <a:avLst/>
            </a:prstGeom>
            <a:solidFill>
              <a:srgbClr val="41A336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Oval 18"/>
            <p:cNvSpPr/>
            <p:nvPr/>
          </p:nvSpPr>
          <p:spPr>
            <a:xfrm>
              <a:off x="2627535" y="1733271"/>
              <a:ext cx="3809640" cy="3809640"/>
            </a:xfrm>
            <a:prstGeom prst="ellipse">
              <a:avLst/>
            </a:prstGeom>
            <a:solidFill>
              <a:schemeClr val="bg1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 nach unten 19"/>
            <p:cNvSpPr/>
            <p:nvPr/>
          </p:nvSpPr>
          <p:spPr>
            <a:xfrm rot="3109184">
              <a:off x="2489219" y="1377541"/>
              <a:ext cx="1370561" cy="1207881"/>
            </a:xfrm>
            <a:prstGeom prst="downArrow">
              <a:avLst>
                <a:gd name="adj1" fmla="val 0"/>
                <a:gd name="adj2" fmla="val 50000"/>
              </a:avLst>
            </a:prstGeom>
            <a:solidFill>
              <a:srgbClr val="41A336"/>
            </a:solidFill>
            <a:ln>
              <a:noFill/>
            </a:ln>
            <a:effectLst/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32000" rtlCol="0" anchor="ctr"/>
            <a:lstStyle/>
            <a:p>
              <a:pPr algn="ctr"/>
              <a:endParaRPr lang="de-DE"/>
            </a:p>
          </p:txBody>
        </p:sp>
        <p:sp>
          <p:nvSpPr>
            <p:cNvPr id="21" name="Pfeil nach unten 20"/>
            <p:cNvSpPr/>
            <p:nvPr/>
          </p:nvSpPr>
          <p:spPr>
            <a:xfrm rot="18728870">
              <a:off x="2036787" y="4321785"/>
              <a:ext cx="1370561" cy="1207881"/>
            </a:xfrm>
            <a:prstGeom prst="downArrow">
              <a:avLst>
                <a:gd name="adj1" fmla="val 0"/>
                <a:gd name="adj2" fmla="val 50000"/>
              </a:avLst>
            </a:prstGeom>
            <a:solidFill>
              <a:srgbClr val="41A336"/>
            </a:solidFill>
            <a:ln>
              <a:noFill/>
            </a:ln>
            <a:effectLst/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32000" rtlCol="0" anchor="ctr"/>
            <a:lstStyle/>
            <a:p>
              <a:pPr algn="ctr"/>
              <a:endParaRPr lang="de-DE"/>
            </a:p>
          </p:txBody>
        </p:sp>
        <p:sp>
          <p:nvSpPr>
            <p:cNvPr id="22" name="Textfeld 21"/>
            <p:cNvSpPr txBox="1"/>
            <p:nvPr/>
          </p:nvSpPr>
          <p:spPr>
            <a:xfrm>
              <a:off x="3508004" y="1262063"/>
              <a:ext cx="2087902" cy="375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Kohlendioxid</a:t>
              </a:r>
              <a:endParaRPr lang="de-DE" dirty="0"/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808012" y="3207383"/>
              <a:ext cx="2087902" cy="375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Biomasse</a:t>
              </a:r>
              <a:endParaRPr lang="de-DE" dirty="0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495404" y="5536720"/>
              <a:ext cx="2087902" cy="375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Produkte</a:t>
              </a:r>
              <a:endParaRPr lang="de-DE" dirty="0"/>
            </a:p>
          </p:txBody>
        </p:sp>
        <p:sp>
          <p:nvSpPr>
            <p:cNvPr id="25" name="Pfeil nach unten 24"/>
            <p:cNvSpPr/>
            <p:nvPr/>
          </p:nvSpPr>
          <p:spPr>
            <a:xfrm rot="8479721">
              <a:off x="5417145" y="1619450"/>
              <a:ext cx="1370561" cy="1207881"/>
            </a:xfrm>
            <a:prstGeom prst="downArrow">
              <a:avLst>
                <a:gd name="adj1" fmla="val 0"/>
                <a:gd name="adj2" fmla="val 50000"/>
              </a:avLst>
            </a:prstGeom>
            <a:solidFill>
              <a:srgbClr val="41A336"/>
            </a:solidFill>
            <a:ln>
              <a:noFill/>
            </a:ln>
            <a:effectLst/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32000" rtlCol="0" anchor="ctr"/>
            <a:lstStyle/>
            <a:p>
              <a:pPr algn="ctr"/>
              <a:endParaRPr lang="de-DE"/>
            </a:p>
          </p:txBody>
        </p:sp>
        <p:sp>
          <p:nvSpPr>
            <p:cNvPr id="26" name="Pfeil nach unten 25"/>
            <p:cNvSpPr/>
            <p:nvPr/>
          </p:nvSpPr>
          <p:spPr>
            <a:xfrm rot="13420734">
              <a:off x="5377517" y="4464755"/>
              <a:ext cx="1370561" cy="1207881"/>
            </a:xfrm>
            <a:prstGeom prst="downArrow">
              <a:avLst>
                <a:gd name="adj1" fmla="val 0"/>
                <a:gd name="adj2" fmla="val 50000"/>
              </a:avLst>
            </a:prstGeom>
            <a:solidFill>
              <a:srgbClr val="41A336"/>
            </a:solidFill>
            <a:ln>
              <a:noFill/>
            </a:ln>
            <a:effectLst/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432000" rtlCol="0" anchor="ctr"/>
            <a:lstStyle/>
            <a:p>
              <a:pPr algn="ctr"/>
              <a:endParaRPr lang="de-DE"/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6220728" y="3201192"/>
              <a:ext cx="2087902" cy="375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/>
                <a:t>Reststoffe</a:t>
              </a:r>
              <a:endParaRPr lang="de-DE" dirty="0"/>
            </a:p>
          </p:txBody>
        </p:sp>
        <p:pic>
          <p:nvPicPr>
            <p:cNvPr id="28" name="Bild 27" descr="Saatkorn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97469" y="3321199"/>
              <a:ext cx="2327198" cy="1550094"/>
            </a:xfrm>
            <a:prstGeom prst="rect">
              <a:avLst/>
            </a:prstGeom>
          </p:spPr>
        </p:pic>
        <p:sp>
          <p:nvSpPr>
            <p:cNvPr id="29" name="Textfeld 28"/>
            <p:cNvSpPr txBox="1"/>
            <p:nvPr/>
          </p:nvSpPr>
          <p:spPr>
            <a:xfrm>
              <a:off x="3530189" y="2545466"/>
              <a:ext cx="2482345" cy="845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2400" b="1" dirty="0" smtClean="0">
                  <a:latin typeface="Calibri"/>
                  <a:cs typeface="Calibri"/>
                </a:rPr>
                <a:t>Landwirtschaft und Bioökonomie</a:t>
              </a:r>
              <a:endParaRPr lang="de-DE" sz="2400" b="1" dirty="0">
                <a:latin typeface="Calibri"/>
                <a:cs typeface="Calibri"/>
              </a:endParaRPr>
            </a:p>
          </p:txBody>
        </p:sp>
        <p:sp>
          <p:nvSpPr>
            <p:cNvPr id="31" name="Textfeld 30"/>
            <p:cNvSpPr txBox="1"/>
            <p:nvPr/>
          </p:nvSpPr>
          <p:spPr>
            <a:xfrm>
              <a:off x="60156" y="3201192"/>
              <a:ext cx="2087902" cy="657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Nachhaltige Produktion</a:t>
              </a:r>
              <a:endParaRPr lang="de-DE" b="1" dirty="0"/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3171623" y="172903"/>
              <a:ext cx="3049105" cy="375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Null CO2 Emissionen</a:t>
              </a:r>
              <a:endParaRPr lang="de-DE" b="1" dirty="0"/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2676883" y="6488668"/>
              <a:ext cx="4421677" cy="375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b="1" dirty="0" smtClean="0"/>
                <a:t>Niedriger ökologischer Fußabdruck</a:t>
              </a:r>
              <a:endParaRPr lang="de-DE" b="1" dirty="0"/>
            </a:p>
          </p:txBody>
        </p:sp>
      </p:grpSp>
      <p:sp>
        <p:nvSpPr>
          <p:cNvPr id="32" name="Textfeld 31"/>
          <p:cNvSpPr txBox="1"/>
          <p:nvPr/>
        </p:nvSpPr>
        <p:spPr>
          <a:xfrm>
            <a:off x="0" y="152400"/>
            <a:ext cx="259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rgbClr val="C00000"/>
                </a:solidFill>
              </a:rPr>
              <a:t>Zum Nutzen  der Armen</a:t>
            </a:r>
            <a:endParaRPr lang="de-DE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sz="4800" b="1" dirty="0" smtClean="0"/>
              <a:t>Nachhaltige Landwirtschaft!</a:t>
            </a:r>
          </a:p>
          <a:p>
            <a:pPr algn="ctr">
              <a:buNone/>
            </a:pPr>
            <a:r>
              <a:rPr lang="de-DE" sz="4800" b="1" dirty="0" smtClean="0"/>
              <a:t>Aber wie?</a:t>
            </a:r>
          </a:p>
          <a:p>
            <a:pPr algn="ctr">
              <a:buNone/>
            </a:pPr>
            <a:r>
              <a:rPr lang="de-DE" sz="4800" b="1" dirty="0" smtClean="0"/>
              <a:t>1. Ressourcen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Nachhaltige Landwirtschaft und </a:t>
            </a:r>
            <a:r>
              <a:rPr lang="de-DE" dirty="0" err="1" smtClean="0"/>
              <a:t>Resilienz</a:t>
            </a:r>
            <a:r>
              <a:rPr lang="de-DE" dirty="0" smtClean="0"/>
              <a:t> für Ernährungssicherheit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105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dirty="0" smtClean="0"/>
              <a:t>Nachhaltigkeit betrifft nicht nur die Frage, wie sollte Landwirtschaft produzieren, sondern die umfassendere Frage nach dem System von Produktion, Verarbeitung, Handel und Konsum. Wir sind alle Teil dieses Systems. </a:t>
            </a:r>
          </a:p>
          <a:p>
            <a:pPr>
              <a:buNone/>
            </a:pPr>
            <a:r>
              <a:rPr lang="de-DE" dirty="0" smtClean="0"/>
              <a:t>Nachhaltigkeit bringt im Konzept natürliche Ressourcen, Innovation und verantwortungs-bewusstes Verhalten zusammen, bzw. sollte dies tun.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>
            <a:normAutofit fontScale="90000"/>
          </a:bodyPr>
          <a:lstStyle/>
          <a:p>
            <a:r>
              <a:rPr lang="de-DE" b="1" dirty="0" smtClean="0">
                <a:solidFill>
                  <a:schemeClr val="tx2"/>
                </a:solidFill>
              </a:rPr>
              <a:t>Land und Wasser </a:t>
            </a:r>
            <a:r>
              <a:rPr lang="de-DE" sz="3600" b="1" dirty="0" smtClean="0">
                <a:solidFill>
                  <a:schemeClr val="tx2"/>
                </a:solidFill>
              </a:rPr>
              <a:t>(insgesamt und Süßwasser)</a:t>
            </a:r>
            <a:endParaRPr lang="de-DE" sz="3600" b="1" dirty="0">
              <a:solidFill>
                <a:schemeClr val="tx2"/>
              </a:solidFill>
            </a:endParaRPr>
          </a:p>
        </p:txBody>
      </p:sp>
      <p:pic>
        <p:nvPicPr>
          <p:cNvPr id="4" name="Picture 1" descr="cid:image001.jpg@01CE2BA8.CDA44CC0"/>
          <p:cNvPicPr>
            <a:picLocks noGrp="1"/>
          </p:cNvPicPr>
          <p:nvPr>
            <p:ph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2057400" y="1066800"/>
            <a:ext cx="61722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7933412" y="6488668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de-DE" dirty="0" smtClean="0">
                <a:solidFill>
                  <a:prstClr val="black"/>
                </a:solidFill>
                <a:latin typeface="Calibri"/>
              </a:rPr>
              <a:t>USGS 2012</a:t>
            </a:r>
            <a:endParaRPr lang="de-D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0" y="2209800"/>
            <a:ext cx="1905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/>
                </a:solidFill>
              </a:rPr>
              <a:t>Frisch-</a:t>
            </a:r>
            <a:r>
              <a:rPr lang="en-US" sz="2400" b="1" dirty="0" err="1" smtClean="0">
                <a:solidFill>
                  <a:schemeClr val="tx2"/>
                </a:solidFill>
              </a:rPr>
              <a:t>wasser</a:t>
            </a:r>
            <a:r>
              <a:rPr lang="en-US" sz="2400" b="1" dirty="0" smtClean="0">
                <a:solidFill>
                  <a:schemeClr val="tx2"/>
                </a:solidFill>
              </a:rPr>
              <a:t>-</a:t>
            </a:r>
            <a:r>
              <a:rPr lang="en-US" sz="2400" b="1" dirty="0" err="1" smtClean="0">
                <a:solidFill>
                  <a:schemeClr val="tx2"/>
                </a:solidFill>
              </a:rPr>
              <a:t>entnahme</a:t>
            </a:r>
            <a:r>
              <a:rPr lang="en-US" sz="2400" b="1" dirty="0" smtClean="0">
                <a:solidFill>
                  <a:schemeClr val="tx2"/>
                </a:solidFill>
              </a:rPr>
              <a:t>  </a:t>
            </a:r>
            <a:r>
              <a:rPr lang="en-US" sz="2400" b="1" dirty="0" err="1" smtClean="0">
                <a:solidFill>
                  <a:schemeClr val="tx2"/>
                </a:solidFill>
              </a:rPr>
              <a:t>übersteigt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nachhaltig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nutzbares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r>
              <a:rPr lang="en-US" sz="2400" b="1" dirty="0" err="1" smtClean="0">
                <a:solidFill>
                  <a:schemeClr val="tx2"/>
                </a:solidFill>
              </a:rPr>
              <a:t>Wasser-angebot</a:t>
            </a:r>
            <a:r>
              <a:rPr lang="en-US" sz="2400" b="1" dirty="0" smtClean="0">
                <a:solidFill>
                  <a:schemeClr val="tx2"/>
                </a:solidFill>
              </a:rPr>
              <a:t> um 60% in 2030</a:t>
            </a:r>
            <a:endParaRPr lang="en-US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0040" y="1371600"/>
            <a:ext cx="8913960" cy="4648320"/>
          </a:xfrm>
          <a:prstGeom prst="rect">
            <a:avLst/>
          </a:prstGeom>
        </p:spPr>
      </p:pic>
      <p:sp>
        <p:nvSpPr>
          <p:cNvPr id="192" name="CustomShape 2"/>
          <p:cNvSpPr/>
          <p:nvPr/>
        </p:nvSpPr>
        <p:spPr>
          <a:xfrm>
            <a:off x="304800" y="152400"/>
            <a:ext cx="8610600" cy="114300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4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Nicht-nachhaltiges</a:t>
            </a:r>
            <a:r>
              <a:rPr lang="en-US" sz="3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Land Management (rot) </a:t>
            </a:r>
            <a:r>
              <a:rPr lang="en-US" sz="34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überwiegend</a:t>
            </a:r>
            <a:r>
              <a:rPr lang="en-US" sz="3400" b="1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in </a:t>
            </a:r>
            <a:r>
              <a:rPr lang="en-US" sz="3400" b="1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Entwicklungsländern</a:t>
            </a:r>
            <a:endParaRPr sz="3400" b="1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93" name="CustomShape 3"/>
          <p:cNvSpPr/>
          <p:nvPr/>
        </p:nvSpPr>
        <p:spPr>
          <a:xfrm>
            <a:off x="228600" y="6248400"/>
            <a:ext cx="8075880" cy="45360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rgbClr val="000000"/>
                </a:solidFill>
                <a:latin typeface="Calibri"/>
              </a:rPr>
              <a:t>Cartography: </a:t>
            </a:r>
            <a:r>
              <a:rPr lang="en-US" sz="1200" dirty="0" err="1">
                <a:solidFill>
                  <a:srgbClr val="000000"/>
                </a:solidFill>
                <a:latin typeface="Calibri"/>
              </a:rPr>
              <a:t>Zhe</a:t>
            </a:r>
            <a:r>
              <a:rPr lang="en-US" sz="1200" dirty="0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/>
              </a:rPr>
              <a:t>Guo</a:t>
            </a:r>
            <a:r>
              <a:rPr lang="en-US" sz="1200" dirty="0">
                <a:solidFill>
                  <a:srgbClr val="000000"/>
                </a:solidFill>
                <a:latin typeface="Calibri"/>
              </a:rPr>
              <a:t>, using Data from Global Land Cover Facility, Tucker et al (2004), NOAA AVHRR NDVI data from GIMMS</a:t>
            </a:r>
            <a:endParaRPr dirty="0"/>
          </a:p>
        </p:txBody>
      </p:sp>
      <p:sp>
        <p:nvSpPr>
          <p:cNvPr id="6" name="Textfeld 5"/>
          <p:cNvSpPr txBox="1"/>
          <p:nvPr/>
        </p:nvSpPr>
        <p:spPr>
          <a:xfrm>
            <a:off x="6019800" y="6488668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Quelle: Nkonya, IFPRI, 2013</a:t>
            </a: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304800" y="1219200"/>
            <a:ext cx="8682038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 hangingPunct="1">
              <a:spcBef>
                <a:spcPts val="600"/>
              </a:spcBef>
            </a:pPr>
            <a:r>
              <a:rPr lang="de-DE" sz="2800" dirty="0" smtClean="0">
                <a:latin typeface="+mn-lt"/>
              </a:rPr>
              <a:t> </a:t>
            </a:r>
            <a:r>
              <a:rPr lang="de-DE" sz="2800" b="1" dirty="0" smtClean="0">
                <a:latin typeface="+mn-lt"/>
              </a:rPr>
              <a:t>42% der Armen leben auf / von degradiertem Land</a:t>
            </a:r>
            <a:endParaRPr lang="de-DE" sz="2800" b="1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436804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76200"/>
            <a:ext cx="9144000" cy="10779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200" dirty="0" err="1" smtClean="0">
                <a:solidFill>
                  <a:srgbClr val="0070C0"/>
                </a:solidFill>
                <a:latin typeface="+mn-lt"/>
              </a:rPr>
              <a:t>Klimawandel</a:t>
            </a:r>
            <a:r>
              <a:rPr lang="en-US" sz="32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+mn-lt"/>
              </a:rPr>
              <a:t>mit</a:t>
            </a:r>
            <a:r>
              <a:rPr lang="en-US" sz="32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+mn-lt"/>
              </a:rPr>
              <a:t>ernsten</a:t>
            </a:r>
            <a:r>
              <a:rPr lang="en-US" sz="3200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+mn-lt"/>
              </a:rPr>
              <a:t>Konsequenzen</a:t>
            </a:r>
            <a:r>
              <a:rPr lang="en-US" sz="3200" dirty="0" smtClean="0">
                <a:solidFill>
                  <a:srgbClr val="0070C0"/>
                </a:solidFill>
                <a:latin typeface="+mn-lt"/>
              </a:rPr>
              <a:t> </a:t>
            </a:r>
            <a:br>
              <a:rPr lang="en-US" sz="3200" dirty="0" smtClean="0">
                <a:solidFill>
                  <a:srgbClr val="0070C0"/>
                </a:solidFill>
                <a:latin typeface="+mn-lt"/>
              </a:rPr>
            </a:br>
            <a:r>
              <a:rPr lang="en-US" sz="3200" dirty="0" smtClean="0">
                <a:solidFill>
                  <a:srgbClr val="0070C0"/>
                </a:solidFill>
                <a:latin typeface="+mn-lt"/>
              </a:rPr>
              <a:t>für die </a:t>
            </a:r>
            <a:r>
              <a:rPr lang="en-US" sz="3200" dirty="0" err="1" smtClean="0">
                <a:solidFill>
                  <a:srgbClr val="0070C0"/>
                </a:solidFill>
                <a:latin typeface="+mn-lt"/>
              </a:rPr>
              <a:t>Weltagrarwirtschaft</a:t>
            </a:r>
            <a:endParaRPr lang="en-US" sz="3200" dirty="0" smtClean="0">
              <a:solidFill>
                <a:srgbClr val="0070C0"/>
              </a:solidFill>
              <a:latin typeface="+mn-lt"/>
            </a:endParaRPr>
          </a:p>
        </p:txBody>
      </p:sp>
      <p:pic>
        <p:nvPicPr>
          <p:cNvPr id="12291" name="Content Placeholder 3" descr="world-ice-cream.jpg"/>
          <p:cNvPicPr>
            <a:picLocks noChangeAspect="1"/>
          </p:cNvPicPr>
          <p:nvPr/>
        </p:nvPicPr>
        <p:blipFill>
          <a:blip r:embed="rId2" cstate="print"/>
          <a:srcRect l="34200" r="35268"/>
          <a:stretch>
            <a:fillRect/>
          </a:stretch>
        </p:blipFill>
        <p:spPr bwMode="auto">
          <a:xfrm>
            <a:off x="3429000" y="1271752"/>
            <a:ext cx="2286000" cy="5281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3"/>
          <p:cNvSpPr txBox="1">
            <a:spLocks noChangeArrowheads="1"/>
          </p:cNvSpPr>
          <p:nvPr/>
        </p:nvSpPr>
        <p:spPr bwMode="auto">
          <a:xfrm>
            <a:off x="228600" y="1524000"/>
            <a:ext cx="27432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+mn-lt"/>
              </a:rPr>
              <a:t>Temperatur</a:t>
            </a:r>
            <a:r>
              <a:rPr lang="en-US" sz="2800" b="1" dirty="0" smtClean="0">
                <a:latin typeface="+mn-lt"/>
              </a:rPr>
              <a:t>  </a:t>
            </a:r>
            <a:endParaRPr lang="en-US" sz="2800" b="1" dirty="0">
              <a:latin typeface="+mn-lt"/>
            </a:endParaRPr>
          </a:p>
          <a:p>
            <a:r>
              <a:rPr lang="en-US" sz="2800" b="1" dirty="0" err="1" smtClean="0">
                <a:latin typeface="+mn-lt"/>
              </a:rPr>
              <a:t>Niederschläge</a:t>
            </a:r>
            <a:r>
              <a:rPr lang="en-US" sz="2800" b="1" dirty="0" smtClean="0">
                <a:latin typeface="+mn-lt"/>
              </a:rPr>
              <a:t> </a:t>
            </a:r>
          </a:p>
          <a:p>
            <a:r>
              <a:rPr lang="en-US" sz="2800" b="1" dirty="0" err="1" smtClean="0">
                <a:latin typeface="+mn-lt"/>
              </a:rPr>
              <a:t>Wasserzyklus</a:t>
            </a:r>
            <a:r>
              <a:rPr lang="en-US" sz="2800" b="1" dirty="0" smtClean="0">
                <a:latin typeface="+mn-lt"/>
              </a:rPr>
              <a:t> </a:t>
            </a:r>
          </a:p>
          <a:p>
            <a:r>
              <a:rPr lang="en-US" sz="2800" b="1" dirty="0" err="1" smtClean="0">
                <a:latin typeface="+mn-lt"/>
              </a:rPr>
              <a:t>Unwetter</a:t>
            </a:r>
            <a:r>
              <a:rPr lang="en-US" sz="2800" b="1" dirty="0" smtClean="0">
                <a:latin typeface="+mn-lt"/>
              </a:rPr>
              <a:t> </a:t>
            </a:r>
          </a:p>
          <a:p>
            <a:r>
              <a:rPr lang="en-US" sz="2800" b="1" dirty="0" err="1" smtClean="0">
                <a:latin typeface="+mn-lt"/>
              </a:rPr>
              <a:t>Meeresspiegel</a:t>
            </a:r>
            <a:r>
              <a:rPr lang="en-US" sz="2800" b="1" dirty="0" smtClean="0">
                <a:latin typeface="+mn-lt"/>
              </a:rPr>
              <a:t> </a:t>
            </a:r>
          </a:p>
          <a:p>
            <a:endParaRPr lang="en-US" sz="2800" b="1" dirty="0" smtClean="0">
              <a:latin typeface="+mn-lt"/>
            </a:endParaRPr>
          </a:p>
          <a:p>
            <a:endParaRPr lang="en-US" sz="2800" b="1" dirty="0" smtClean="0">
              <a:latin typeface="+mn-lt"/>
            </a:endParaRPr>
          </a:p>
          <a:p>
            <a:r>
              <a:rPr lang="en-US" sz="2800" b="1" dirty="0" smtClean="0">
                <a:latin typeface="+mn-lt"/>
              </a:rPr>
              <a:t>Regional </a:t>
            </a:r>
            <a:endParaRPr lang="en-US" sz="2800" b="1" dirty="0">
              <a:latin typeface="+mn-lt"/>
            </a:endParaRPr>
          </a:p>
          <a:p>
            <a:r>
              <a:rPr lang="en-US" sz="2800" b="1" dirty="0" err="1" smtClean="0">
                <a:latin typeface="+mn-lt"/>
              </a:rPr>
              <a:t>unterschiedliche</a:t>
            </a:r>
            <a:endParaRPr lang="en-US" sz="2800" b="1" dirty="0" smtClean="0">
              <a:latin typeface="+mn-lt"/>
            </a:endParaRPr>
          </a:p>
          <a:p>
            <a:r>
              <a:rPr lang="en-US" sz="2800" b="1" dirty="0" err="1" smtClean="0">
                <a:latin typeface="+mn-lt"/>
              </a:rPr>
              <a:t>Effekte</a:t>
            </a:r>
            <a:endParaRPr lang="en-US" sz="2800" b="1" dirty="0">
              <a:latin typeface="+mn-l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943600" y="1524000"/>
            <a:ext cx="2895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chemeClr val="accent1"/>
                </a:solidFill>
              </a:rPr>
              <a:t>Die Weltklima-Agrar-Modelle </a:t>
            </a:r>
          </a:p>
          <a:p>
            <a:r>
              <a:rPr lang="de-DE" sz="2800" b="1" dirty="0" smtClean="0">
                <a:solidFill>
                  <a:schemeClr val="accent1"/>
                </a:solidFill>
              </a:rPr>
              <a:t>sind glaubwürdig</a:t>
            </a:r>
          </a:p>
          <a:p>
            <a:endParaRPr lang="de-DE" sz="2800" b="1" dirty="0" smtClean="0">
              <a:solidFill>
                <a:schemeClr val="accent1"/>
              </a:solidFill>
            </a:endParaRPr>
          </a:p>
          <a:p>
            <a:r>
              <a:rPr lang="de-DE" sz="2800" b="1" dirty="0" smtClean="0">
                <a:solidFill>
                  <a:schemeClr val="accent1"/>
                </a:solidFill>
              </a:rPr>
              <a:t>ca. 30 – 50% klimabedingte </a:t>
            </a:r>
            <a:r>
              <a:rPr lang="de-DE" sz="2800" b="1" dirty="0" err="1" smtClean="0">
                <a:solidFill>
                  <a:schemeClr val="accent1"/>
                </a:solidFill>
              </a:rPr>
              <a:t>Preissteigerungbis</a:t>
            </a:r>
            <a:r>
              <a:rPr lang="de-DE" sz="2800" b="1" dirty="0" smtClean="0">
                <a:solidFill>
                  <a:schemeClr val="accent1"/>
                </a:solidFill>
              </a:rPr>
              <a:t> 2050</a:t>
            </a:r>
            <a:endParaRPr lang="de-DE" sz="28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Unsere Ressourcen-</a:t>
            </a:r>
            <a:r>
              <a:rPr lang="de-DE" dirty="0" err="1" smtClean="0"/>
              <a:t>Fussabdrücke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Wasser (Deutschland auf Platz 7 des Verbrauchs von Wasser aus wasserknappen Regionen der Welt) </a:t>
            </a:r>
          </a:p>
          <a:p>
            <a:r>
              <a:rPr lang="de-DE" dirty="0" smtClean="0"/>
              <a:t>Land und Böden (Degradation und Flächenverbrauch stoppen)</a:t>
            </a:r>
          </a:p>
          <a:p>
            <a:r>
              <a:rPr lang="de-DE" dirty="0" smtClean="0"/>
              <a:t>Klimagase (müssen teurer werden)</a:t>
            </a:r>
          </a:p>
          <a:p>
            <a:pPr>
              <a:buNone/>
            </a:pPr>
            <a:endParaRPr lang="de-DE" dirty="0" smtClean="0"/>
          </a:p>
          <a:p>
            <a:pPr algn="ctr">
              <a:buNone/>
            </a:pPr>
            <a:r>
              <a:rPr lang="de-DE" b="1" dirty="0" smtClean="0"/>
              <a:t>Kundgebung: verständliche </a:t>
            </a:r>
            <a:r>
              <a:rPr lang="de-DE" b="1" dirty="0" err="1" smtClean="0"/>
              <a:t>Fussabdruck</a:t>
            </a:r>
            <a:r>
              <a:rPr lang="de-DE" b="1" dirty="0" smtClean="0"/>
              <a:t>-Kennzeichnungen bei uns einführen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sz="4800" b="1" dirty="0" smtClean="0"/>
              <a:t>Nachhaltige Landwirtschaft!</a:t>
            </a:r>
          </a:p>
          <a:p>
            <a:pPr algn="ctr">
              <a:buNone/>
            </a:pPr>
            <a:r>
              <a:rPr lang="de-DE" sz="4800" b="1" dirty="0" smtClean="0"/>
              <a:t>Aber wie?</a:t>
            </a:r>
          </a:p>
          <a:p>
            <a:pPr algn="ctr">
              <a:buNone/>
            </a:pPr>
            <a:r>
              <a:rPr lang="de-DE" sz="4800" b="1" dirty="0" smtClean="0"/>
              <a:t>2. Produktivität im Interesse der Armen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91600" cy="5238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 err="1" smtClean="0"/>
              <a:t>Warum</a:t>
            </a:r>
            <a:r>
              <a:rPr lang="en-US" sz="3200" dirty="0" smtClean="0"/>
              <a:t> </a:t>
            </a:r>
            <a:r>
              <a:rPr lang="en-US" sz="3200" dirty="0" err="1" smtClean="0"/>
              <a:t>sind</a:t>
            </a:r>
            <a:r>
              <a:rPr lang="en-US" sz="3200" dirty="0" smtClean="0"/>
              <a:t> die </a:t>
            </a:r>
            <a:r>
              <a:rPr lang="en-US" sz="3200" dirty="0" err="1" smtClean="0"/>
              <a:t>Kleinbauernwirtschaften</a:t>
            </a:r>
            <a:r>
              <a:rPr lang="en-US" sz="3200" dirty="0" smtClean="0"/>
              <a:t> </a:t>
            </a:r>
            <a:r>
              <a:rPr lang="en-US" sz="3200" dirty="0" err="1" smtClean="0"/>
              <a:t>klein</a:t>
            </a:r>
            <a:r>
              <a:rPr lang="en-US" sz="3200" dirty="0" smtClean="0"/>
              <a:t>? 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9238" y="1295400"/>
            <a:ext cx="8742362" cy="5562600"/>
          </a:xfrm>
        </p:spPr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US" sz="5900" dirty="0" err="1" smtClean="0"/>
              <a:t>Effizienz</a:t>
            </a:r>
            <a:r>
              <a:rPr lang="en-US" sz="5900" dirty="0" smtClean="0"/>
              <a:t> (Management, </a:t>
            </a:r>
            <a:r>
              <a:rPr lang="en-US" sz="5900" dirty="0" err="1" smtClean="0"/>
              <a:t>Technologie</a:t>
            </a:r>
            <a:r>
              <a:rPr lang="en-US" sz="5900" dirty="0" smtClean="0"/>
              <a:t>, </a:t>
            </a:r>
            <a:r>
              <a:rPr lang="en-US" sz="5900" dirty="0" err="1" smtClean="0"/>
              <a:t>Kapital</a:t>
            </a:r>
            <a:r>
              <a:rPr lang="en-US" sz="5900" dirty="0" smtClean="0"/>
              <a:t>)</a:t>
            </a:r>
          </a:p>
          <a:p>
            <a:pPr>
              <a:defRPr/>
            </a:pPr>
            <a:r>
              <a:rPr lang="en-US" sz="5900" dirty="0" err="1" smtClean="0"/>
              <a:t>Landrechte</a:t>
            </a:r>
            <a:r>
              <a:rPr lang="en-US" sz="5900" dirty="0" smtClean="0"/>
              <a:t> und </a:t>
            </a:r>
            <a:r>
              <a:rPr lang="en-US" sz="5900" dirty="0" err="1" smtClean="0"/>
              <a:t>Erbschaftssysteme</a:t>
            </a:r>
            <a:r>
              <a:rPr lang="en-US" sz="5900" dirty="0" smtClean="0"/>
              <a:t> (</a:t>
            </a:r>
            <a:r>
              <a:rPr lang="en-US" sz="5900" dirty="0" err="1" smtClean="0"/>
              <a:t>Aufteilung</a:t>
            </a:r>
            <a:r>
              <a:rPr lang="en-US" sz="5900" dirty="0" smtClean="0"/>
              <a:t>  </a:t>
            </a:r>
            <a:r>
              <a:rPr lang="en-US" sz="5900" dirty="0" err="1" smtClean="0"/>
              <a:t>im</a:t>
            </a:r>
            <a:r>
              <a:rPr lang="en-US" sz="5900" dirty="0" smtClean="0"/>
              <a:t> </a:t>
            </a:r>
            <a:r>
              <a:rPr lang="en-US" sz="5900" dirty="0" err="1" smtClean="0"/>
              <a:t>Erbgang</a:t>
            </a:r>
            <a:r>
              <a:rPr lang="en-US" sz="5900" dirty="0" smtClean="0"/>
              <a:t>)</a:t>
            </a:r>
          </a:p>
          <a:p>
            <a:pPr>
              <a:buNone/>
              <a:defRPr/>
            </a:pPr>
            <a:endParaRPr lang="en-US" sz="5900" b="1" dirty="0" smtClean="0"/>
          </a:p>
          <a:p>
            <a:pPr>
              <a:buNone/>
              <a:defRPr/>
            </a:pPr>
            <a:r>
              <a:rPr lang="en-US" sz="5900" dirty="0" err="1" smtClean="0"/>
              <a:t>Betriebsgröße</a:t>
            </a:r>
            <a:r>
              <a:rPr lang="en-US" sz="5900" dirty="0" smtClean="0"/>
              <a:t> </a:t>
            </a:r>
            <a:r>
              <a:rPr lang="en-US" sz="5900" dirty="0" err="1" smtClean="0"/>
              <a:t>ist</a:t>
            </a:r>
            <a:r>
              <a:rPr lang="en-US" sz="5900" dirty="0" smtClean="0"/>
              <a:t> </a:t>
            </a:r>
          </a:p>
          <a:p>
            <a:pPr>
              <a:buNone/>
              <a:defRPr/>
            </a:pPr>
            <a:r>
              <a:rPr lang="en-US" sz="5900" dirty="0" err="1" smtClean="0"/>
              <a:t>langfristig</a:t>
            </a:r>
            <a:r>
              <a:rPr lang="en-US" sz="5900" dirty="0" smtClean="0"/>
              <a:t> </a:t>
            </a:r>
            <a:r>
              <a:rPr lang="en-US" sz="5900" dirty="0" err="1" smtClean="0"/>
              <a:t>abhängig</a:t>
            </a:r>
            <a:r>
              <a:rPr lang="en-US" sz="5900" dirty="0" smtClean="0"/>
              <a:t> von</a:t>
            </a:r>
          </a:p>
          <a:p>
            <a:pPr>
              <a:buNone/>
              <a:defRPr/>
            </a:pPr>
            <a:r>
              <a:rPr lang="en-US" sz="5900" dirty="0" err="1" smtClean="0"/>
              <a:t>Arbeitsproduktivität</a:t>
            </a:r>
            <a:r>
              <a:rPr lang="en-US" sz="5900" dirty="0" smtClean="0"/>
              <a:t> </a:t>
            </a:r>
          </a:p>
          <a:p>
            <a:pPr>
              <a:buNone/>
              <a:defRPr/>
            </a:pPr>
            <a:r>
              <a:rPr lang="en-US" sz="5900" dirty="0" err="1" smtClean="0"/>
              <a:t>innerhalb</a:t>
            </a:r>
            <a:r>
              <a:rPr lang="en-US" sz="5900" dirty="0" smtClean="0"/>
              <a:t> und </a:t>
            </a:r>
            <a:r>
              <a:rPr lang="en-US" sz="5900" dirty="0" err="1" smtClean="0"/>
              <a:t>außerhalb</a:t>
            </a:r>
            <a:r>
              <a:rPr lang="en-US" sz="5900" dirty="0" smtClean="0"/>
              <a:t> </a:t>
            </a:r>
          </a:p>
          <a:p>
            <a:pPr>
              <a:buNone/>
              <a:defRPr/>
            </a:pPr>
            <a:r>
              <a:rPr lang="en-US" sz="5900" dirty="0" smtClean="0"/>
              <a:t>des </a:t>
            </a:r>
            <a:r>
              <a:rPr lang="en-US" sz="5900" dirty="0" err="1" smtClean="0"/>
              <a:t>Agrarsektors</a:t>
            </a:r>
            <a:endParaRPr lang="en-US" sz="5900" dirty="0" smtClean="0"/>
          </a:p>
          <a:p>
            <a:pPr>
              <a:buNone/>
              <a:defRPr/>
            </a:pPr>
            <a:r>
              <a:rPr lang="en-US" sz="5900" b="1" i="1" dirty="0" err="1" smtClean="0"/>
              <a:t>Kundgebung</a:t>
            </a:r>
            <a:r>
              <a:rPr lang="en-US" sz="5900" b="1" i="1" dirty="0" smtClean="0"/>
              <a:t>: </a:t>
            </a:r>
            <a:r>
              <a:rPr lang="en-US" sz="5900" b="1" i="1" dirty="0" err="1" smtClean="0"/>
              <a:t>Nebenerwerb</a:t>
            </a:r>
            <a:r>
              <a:rPr lang="en-US" sz="5900" b="1" i="1" dirty="0" smtClean="0"/>
              <a:t> und </a:t>
            </a:r>
            <a:r>
              <a:rPr lang="en-US" sz="5900" b="1" i="1" dirty="0" err="1" smtClean="0"/>
              <a:t>Umstiegschancen</a:t>
            </a:r>
            <a:r>
              <a:rPr lang="en-US" sz="5900" b="1" i="1" dirty="0" smtClean="0"/>
              <a:t> für </a:t>
            </a:r>
            <a:r>
              <a:rPr lang="en-US" sz="5900" b="1" i="1" dirty="0" err="1" smtClean="0"/>
              <a:t>Kleinbauern</a:t>
            </a:r>
            <a:r>
              <a:rPr lang="en-US" sz="5900" b="1" i="1" dirty="0" smtClean="0"/>
              <a:t> </a:t>
            </a:r>
            <a:r>
              <a:rPr lang="en-US" sz="5900" b="1" i="1" dirty="0" err="1" smtClean="0"/>
              <a:t>erfordern</a:t>
            </a:r>
            <a:r>
              <a:rPr lang="en-US" sz="5900" b="1" i="1" dirty="0" smtClean="0"/>
              <a:t> </a:t>
            </a:r>
            <a:r>
              <a:rPr lang="en-US" sz="5900" b="1" i="1" dirty="0" err="1" smtClean="0"/>
              <a:t>Bildung</a:t>
            </a:r>
            <a:r>
              <a:rPr lang="en-US" sz="5900" b="1" i="1" dirty="0" smtClean="0"/>
              <a:t> und Jobs</a:t>
            </a:r>
          </a:p>
        </p:txBody>
      </p:sp>
      <p:pic>
        <p:nvPicPr>
          <p:cNvPr id="17414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85187" y="2362200"/>
            <a:ext cx="4101614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0668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+mn-lt"/>
              </a:rPr>
              <a:t>Welt der </a:t>
            </a:r>
            <a:r>
              <a:rPr lang="en-US" sz="3200" dirty="0" err="1" smtClean="0">
                <a:latin typeface="+mn-lt"/>
              </a:rPr>
              <a:t>kleinen</a:t>
            </a:r>
            <a:r>
              <a:rPr lang="en-US" sz="3200" dirty="0" smtClean="0">
                <a:latin typeface="+mn-lt"/>
              </a:rPr>
              <a:t> </a:t>
            </a:r>
            <a:r>
              <a:rPr lang="en-US" sz="3200" dirty="0" err="1" smtClean="0">
                <a:latin typeface="+mn-lt"/>
              </a:rPr>
              <a:t>landw</a:t>
            </a:r>
            <a:r>
              <a:rPr lang="en-US" sz="3200" dirty="0" smtClean="0">
                <a:latin typeface="+mn-lt"/>
              </a:rPr>
              <a:t>. </a:t>
            </a:r>
            <a:r>
              <a:rPr lang="en-US" sz="3200" dirty="0" err="1" smtClean="0">
                <a:latin typeface="+mn-lt"/>
              </a:rPr>
              <a:t>Betriebe</a:t>
            </a:r>
            <a:r>
              <a:rPr lang="en-US" sz="3200" dirty="0" smtClean="0">
                <a:latin typeface="+mn-lt"/>
              </a:rPr>
              <a:t>: </a:t>
            </a:r>
            <a:br>
              <a:rPr lang="en-US" sz="3200" dirty="0" smtClean="0">
                <a:latin typeface="+mn-lt"/>
              </a:rPr>
            </a:br>
            <a:r>
              <a:rPr lang="en-US" sz="3200" dirty="0" err="1" smtClean="0">
                <a:latin typeface="+mn-lt"/>
              </a:rPr>
              <a:t>Änderungen</a:t>
            </a:r>
            <a:r>
              <a:rPr lang="en-US" sz="3200" dirty="0" smtClean="0">
                <a:latin typeface="+mn-lt"/>
              </a:rPr>
              <a:t> 1970 – 2010 (</a:t>
            </a:r>
            <a:r>
              <a:rPr lang="en-US" sz="3200" dirty="0" err="1" smtClean="0">
                <a:latin typeface="+mn-lt"/>
              </a:rPr>
              <a:t>insges</a:t>
            </a:r>
            <a:r>
              <a:rPr lang="en-US" sz="3200" dirty="0" smtClean="0">
                <a:latin typeface="+mn-lt"/>
              </a:rPr>
              <a:t>. ca. 450 Mill.) </a:t>
            </a:r>
          </a:p>
        </p:txBody>
      </p:sp>
      <p:graphicFrame>
        <p:nvGraphicFramePr>
          <p:cNvPr id="22569" name="Group 41"/>
          <p:cNvGraphicFramePr>
            <a:graphicFrameLocks noGrp="1"/>
          </p:cNvGraphicFramePr>
          <p:nvPr>
            <p:ph type="tbl" idx="1"/>
          </p:nvPr>
        </p:nvGraphicFramePr>
        <p:xfrm>
          <a:off x="1295400" y="1654175"/>
          <a:ext cx="6515100" cy="4524821"/>
        </p:xfrm>
        <a:graphic>
          <a:graphicData uri="http://schemas.openxmlformats.org/drawingml/2006/table">
            <a:tbl>
              <a:tblPr/>
              <a:tblGrid>
                <a:gridCol w="2171700"/>
                <a:gridCol w="2171700"/>
                <a:gridCol w="2171700"/>
              </a:tblGrid>
              <a:tr h="5556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Anzahl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der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Betriebe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Änderung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in 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Durchschnittl-iche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Grössen-änderung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(in ha)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China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- 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0,6 &gt; 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Afrika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1,6… </a:t>
                      </a:r>
                      <a:r>
                        <a:rPr kumimoji="0" lang="en-US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(2007)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Indien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2,2 &gt; 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Brasilien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+   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59 &gt; 68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21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USA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374 &gt; 418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0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Schweden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  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32 &gt; 43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66" name="Text Box 50"/>
          <p:cNvSpPr txBox="1">
            <a:spLocks noChangeArrowheads="1"/>
          </p:cNvSpPr>
          <p:nvPr/>
        </p:nvSpPr>
        <p:spPr bwMode="auto">
          <a:xfrm>
            <a:off x="4419600" y="6581001"/>
            <a:ext cx="473075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dirty="0">
                <a:latin typeface="+mn-lt"/>
              </a:rPr>
              <a:t>Source: FAOSTAT, US Census Bureau, IBGE, Statistics Sweden, </a:t>
            </a:r>
            <a:r>
              <a:rPr lang="en-US" sz="1200" dirty="0" err="1">
                <a:latin typeface="+mn-lt"/>
              </a:rPr>
              <a:t>Eurostat</a:t>
            </a:r>
            <a:endParaRPr lang="en-US" sz="1200" dirty="0">
              <a:latin typeface="+mn-lt"/>
            </a:endParaRPr>
          </a:p>
        </p:txBody>
      </p:sp>
      <p:sp>
        <p:nvSpPr>
          <p:cNvPr id="22567" name="Pfeil nach rechts 7"/>
          <p:cNvSpPr>
            <a:spLocks noChangeArrowheads="1"/>
          </p:cNvSpPr>
          <p:nvPr/>
        </p:nvSpPr>
        <p:spPr bwMode="auto">
          <a:xfrm rot="-5400000">
            <a:off x="6958131" y="5157669"/>
            <a:ext cx="1143002" cy="733663"/>
          </a:xfrm>
          <a:prstGeom prst="rightArrow">
            <a:avLst>
              <a:gd name="adj1" fmla="val 50000"/>
              <a:gd name="adj2" fmla="val 50024"/>
            </a:avLst>
          </a:prstGeom>
          <a:solidFill>
            <a:srgbClr val="FFE0C1"/>
          </a:solidFill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de-DE">
              <a:latin typeface="+mn-lt"/>
            </a:endParaRPr>
          </a:p>
        </p:txBody>
      </p:sp>
      <p:sp>
        <p:nvSpPr>
          <p:cNvPr id="22568" name="Pfeil nach unten 8"/>
          <p:cNvSpPr>
            <a:spLocks noChangeArrowheads="1"/>
          </p:cNvSpPr>
          <p:nvPr/>
        </p:nvSpPr>
        <p:spPr bwMode="auto">
          <a:xfrm>
            <a:off x="7315200" y="3495179"/>
            <a:ext cx="477838" cy="765096"/>
          </a:xfrm>
          <a:prstGeom prst="downArrow">
            <a:avLst>
              <a:gd name="adj1" fmla="val 50000"/>
              <a:gd name="adj2" fmla="val 50024"/>
            </a:avLst>
          </a:prstGeom>
          <a:solidFill>
            <a:srgbClr val="FFE0C1"/>
          </a:solidFill>
          <a:ln w="19050" algn="ctr">
            <a:solidFill>
              <a:srgbClr val="000099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endParaRPr lang="de-DE" sz="3600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defRPr/>
            </a:pPr>
            <a:r>
              <a:rPr lang="de-DE" sz="3200" dirty="0" smtClean="0">
                <a:latin typeface="+mn-lt"/>
              </a:rPr>
              <a:t>Wachsende Landnahme </a:t>
            </a:r>
            <a:br>
              <a:rPr lang="de-DE" sz="3200" dirty="0" smtClean="0">
                <a:latin typeface="+mn-lt"/>
              </a:rPr>
            </a:br>
            <a:r>
              <a:rPr lang="de-DE" sz="2800" dirty="0" smtClean="0">
                <a:latin typeface="+mn-lt"/>
              </a:rPr>
              <a:t>(Käufe und langfrist. Pachtung) </a:t>
            </a:r>
            <a:endParaRPr lang="de-DE" sz="2800" dirty="0">
              <a:latin typeface="+mn-lt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638800" y="6433458"/>
            <a:ext cx="35052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1100" b="1" kern="0" dirty="0" smtClean="0">
                <a:latin typeface="+mn-lt"/>
              </a:rPr>
              <a:t>Quelle: </a:t>
            </a:r>
            <a:r>
              <a:rPr lang="de-DE" sz="1100" kern="0" dirty="0" smtClean="0">
                <a:latin typeface="+mn-lt"/>
              </a:rPr>
              <a:t>Land Matrix Homepage (accessed May 6, 2012)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de-DE" sz="1100" b="1" kern="0" dirty="0" smtClean="0">
                <a:latin typeface="+mn-lt"/>
              </a:rPr>
              <a:t>Daten: </a:t>
            </a:r>
            <a:r>
              <a:rPr lang="de-DE" sz="1100" kern="0" dirty="0" smtClean="0">
                <a:latin typeface="+mn-lt"/>
              </a:rPr>
              <a:t>Land Matrix Project, April 2012 </a:t>
            </a:r>
            <a:endParaRPr lang="de-DE" sz="1100" b="1" kern="0" dirty="0" smtClean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52420" t="19142" r="3407" b="8709"/>
          <a:stretch>
            <a:fillRect/>
          </a:stretch>
        </p:blipFill>
        <p:spPr bwMode="auto">
          <a:xfrm>
            <a:off x="1371600" y="990600"/>
            <a:ext cx="7162800" cy="438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Date Placeholder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0" y="53340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/>
              <a:t>Forderung für Kundgebung: Land- und Wasserrechte der Kleinbauern erfordern mehr kirchliches Engagement weltweit</a:t>
            </a:r>
            <a:endParaRPr lang="de-DE" sz="2400" dirty="0"/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Nachhaltige Landwirtschaft für Ernährungssicherheit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dirty="0" smtClean="0"/>
              <a:t> „Nachhaltigkeit“ als gesunde Beziehungen zwischen Menschen und Natur und Wirtschaft</a:t>
            </a:r>
          </a:p>
          <a:p>
            <a:pPr>
              <a:buNone/>
            </a:pPr>
            <a:r>
              <a:rPr lang="de-DE" dirty="0" smtClean="0"/>
              <a:t> Ein großer Teil der Kleinbauern produziert nicht nachhaltig, weil arm und kein Zugang zu Inputs  </a:t>
            </a:r>
          </a:p>
          <a:p>
            <a:pPr>
              <a:buNone/>
            </a:pPr>
            <a:r>
              <a:rPr lang="de-DE" b="1" dirty="0" smtClean="0"/>
              <a:t>Kundgebung:  Nachhaltigkeit erfordert Produktivitätssteigerung bei Kleinbauern durch </a:t>
            </a:r>
          </a:p>
          <a:p>
            <a:r>
              <a:rPr lang="de-DE" b="1" dirty="0" smtClean="0"/>
              <a:t>Zugang zu Dünger, Saatgut, Dienstleistungen,  Mobiltelefon, etc. </a:t>
            </a:r>
          </a:p>
          <a:p>
            <a:r>
              <a:rPr lang="de-DE" b="1" dirty="0" smtClean="0"/>
              <a:t>Wertschöpfung durch Milch, Gemüse, Obst</a:t>
            </a:r>
          </a:p>
          <a:p>
            <a:pPr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 smtClean="0">
                <a:solidFill>
                  <a:schemeClr val="tx1"/>
                </a:solidFill>
              </a:rPr>
              <a:t>Innovation ernährt die Welt</a:t>
            </a:r>
            <a:endParaRPr lang="de-DE" sz="3200" dirty="0">
              <a:solidFill>
                <a:schemeClr val="tx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3657600" y="6463099"/>
            <a:ext cx="533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400" dirty="0" smtClean="0">
                <a:latin typeface="+mn-lt"/>
              </a:rPr>
              <a:t>Quelle: IFPRI, 2012 Global Policy Report, 2013.</a:t>
            </a:r>
            <a:endParaRPr lang="en-US" sz="1400" dirty="0">
              <a:latin typeface="+mn-lt"/>
            </a:endParaRPr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3" cstate="print"/>
          <a:srcRect l="12500" t="25316" r="35686" b="8889"/>
          <a:stretch>
            <a:fillRect/>
          </a:stretch>
        </p:blipFill>
        <p:spPr bwMode="auto">
          <a:xfrm>
            <a:off x="228600" y="2133600"/>
            <a:ext cx="608076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Inhaltsplatzhalter 2"/>
          <p:cNvSpPr txBox="1">
            <a:spLocks/>
          </p:cNvSpPr>
          <p:nvPr/>
        </p:nvSpPr>
        <p:spPr>
          <a:xfrm>
            <a:off x="304800" y="1524000"/>
            <a:ext cx="8153400" cy="457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2400" b="1" dirty="0" smtClean="0">
                <a:solidFill>
                  <a:schemeClr val="tx2"/>
                </a:solidFill>
                <a:latin typeface="+mn-lt"/>
              </a:rPr>
              <a:t>Innovationen sorgen für 75% des </a:t>
            </a:r>
            <a:r>
              <a:rPr lang="de-DE" sz="2400" b="1" dirty="0" err="1" smtClean="0">
                <a:solidFill>
                  <a:schemeClr val="tx2"/>
                </a:solidFill>
                <a:latin typeface="+mn-lt"/>
              </a:rPr>
              <a:t>ldw</a:t>
            </a:r>
            <a:r>
              <a:rPr lang="de-DE" sz="2400" b="1" dirty="0" smtClean="0">
                <a:solidFill>
                  <a:schemeClr val="tx2"/>
                </a:solidFill>
                <a:latin typeface="+mn-lt"/>
              </a:rPr>
              <a:t>. Produktionswachstums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5475" name="Picture 3"/>
          <p:cNvPicPr>
            <a:picLocks noChangeAspect="1" noChangeArrowheads="1"/>
          </p:cNvPicPr>
          <p:nvPr/>
        </p:nvPicPr>
        <p:blipFill>
          <a:blip r:embed="rId4" cstate="print"/>
          <a:srcRect l="64583" t="73334" r="33750" b="12592"/>
          <a:stretch>
            <a:fillRect/>
          </a:stretch>
        </p:blipFill>
        <p:spPr bwMode="auto">
          <a:xfrm>
            <a:off x="6107800" y="3448050"/>
            <a:ext cx="369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Inhaltsplatzhalter 2"/>
          <p:cNvSpPr txBox="1">
            <a:spLocks/>
          </p:cNvSpPr>
          <p:nvPr/>
        </p:nvSpPr>
        <p:spPr>
          <a:xfrm>
            <a:off x="6457950" y="3038474"/>
            <a:ext cx="2285999" cy="2295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Beitrag von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2000" dirty="0" smtClean="0">
                <a:latin typeface="+mn-lt"/>
              </a:rPr>
              <a:t>Innovationen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2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Inputintensivierung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2000" dirty="0" smtClean="0">
                <a:latin typeface="+mn-lt"/>
              </a:rPr>
              <a:t>Bewässerung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2000" dirty="0" smtClean="0">
                <a:latin typeface="+mn-lt"/>
              </a:rPr>
              <a:t>Anbauflächen-erweiterung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DE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30175" y="985838"/>
            <a:ext cx="3581400" cy="4603750"/>
            <a:chOff x="217715" y="1211346"/>
            <a:chExt cx="3581400" cy="4606356"/>
          </a:xfrm>
        </p:grpSpPr>
        <p:sp>
          <p:nvSpPr>
            <p:cNvPr id="95247" name="TextBox 12"/>
            <p:cNvSpPr txBox="1">
              <a:spLocks noChangeArrowheads="1"/>
            </p:cNvSpPr>
            <p:nvPr/>
          </p:nvSpPr>
          <p:spPr bwMode="auto">
            <a:xfrm>
              <a:off x="495517" y="1211346"/>
              <a:ext cx="1766972" cy="55423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3000" b="1">
                  <a:solidFill>
                    <a:srgbClr val="0070C0"/>
                  </a:solidFill>
                  <a:latin typeface="Verdana" pitchFamily="34" charset="0"/>
                </a:rPr>
                <a:t>2011</a:t>
              </a:r>
              <a:r>
                <a:rPr lang="en-US" sz="2000" b="1">
                  <a:solidFill>
                    <a:schemeClr val="bg1"/>
                  </a:solidFill>
                  <a:latin typeface="Verdana" pitchFamily="34" charset="0"/>
                </a:rPr>
                <a:t>2</a:t>
              </a:r>
            </a:p>
          </p:txBody>
        </p:sp>
        <p:sp>
          <p:nvSpPr>
            <p:cNvPr id="2" name="TextBox 13"/>
            <p:cNvSpPr txBox="1">
              <a:spLocks noChangeArrowheads="1"/>
            </p:cNvSpPr>
            <p:nvPr/>
          </p:nvSpPr>
          <p:spPr bwMode="auto">
            <a:xfrm>
              <a:off x="217715" y="3385863"/>
              <a:ext cx="3581400" cy="2431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3800" b="1" dirty="0">
                  <a:latin typeface="Calibri" pitchFamily="34" charset="0"/>
                </a:rPr>
                <a:t>Cassava</a:t>
              </a:r>
            </a:p>
            <a:p>
              <a:pPr>
                <a:defRPr/>
              </a:pPr>
              <a:r>
                <a:rPr lang="en-US" sz="3800" dirty="0">
                  <a:solidFill>
                    <a:srgbClr val="F79646"/>
                  </a:solidFill>
                  <a:latin typeface="Calibri" pitchFamily="34" charset="0"/>
                </a:rPr>
                <a:t>Vitamin A</a:t>
              </a:r>
            </a:p>
            <a:p>
              <a:pPr>
                <a:defRPr/>
              </a:pPr>
              <a:r>
                <a:rPr lang="en-US" sz="3800" dirty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</a:rPr>
                <a:t>Nigeria</a:t>
              </a:r>
              <a:br>
                <a:rPr lang="en-US" sz="3800" dirty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</a:rPr>
              </a:br>
              <a:r>
                <a:rPr lang="en-US" sz="3800" dirty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</a:rPr>
                <a:t>DR </a:t>
              </a:r>
              <a:r>
                <a:rPr lang="en-US" sz="3800" dirty="0" err="1" smtClean="0">
                  <a:solidFill>
                    <a:schemeClr val="accent5">
                      <a:lumMod val="50000"/>
                    </a:schemeClr>
                  </a:solidFill>
                  <a:latin typeface="Calibri" pitchFamily="34" charset="0"/>
                </a:rPr>
                <a:t>Kongo</a:t>
              </a:r>
              <a:endParaRPr lang="en-US" sz="38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endParaRPr>
            </a:p>
          </p:txBody>
        </p:sp>
      </p:grpSp>
      <p:sp>
        <p:nvSpPr>
          <p:cNvPr id="51211" name="TextBox 14"/>
          <p:cNvSpPr txBox="1">
            <a:spLocks noChangeArrowheads="1"/>
          </p:cNvSpPr>
          <p:nvPr/>
        </p:nvSpPr>
        <p:spPr bwMode="auto">
          <a:xfrm>
            <a:off x="3176588" y="3159125"/>
            <a:ext cx="3581400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800" b="1" dirty="0" err="1" smtClean="0">
                <a:latin typeface="Calibri" pitchFamily="34" charset="0"/>
              </a:rPr>
              <a:t>Bohnen</a:t>
            </a:r>
            <a:endParaRPr lang="en-US" sz="3800" b="1" dirty="0">
              <a:latin typeface="Calibri" pitchFamily="34" charset="0"/>
            </a:endParaRPr>
          </a:p>
          <a:p>
            <a:pPr>
              <a:defRPr/>
            </a:pPr>
            <a:r>
              <a:rPr lang="en-US" sz="38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</a:rPr>
              <a:t>Eisen</a:t>
            </a:r>
            <a:endParaRPr lang="en-US" sz="3800" dirty="0">
              <a:latin typeface="Calibri" pitchFamily="34" charset="0"/>
            </a:endParaRPr>
          </a:p>
          <a:p>
            <a:pPr>
              <a:defRPr/>
            </a:pPr>
            <a:r>
              <a:rPr lang="en-US" sz="3800" dirty="0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Ruanda</a:t>
            </a:r>
            <a:r>
              <a:rPr lang="en-US" sz="38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/>
            </a:r>
            <a:br>
              <a:rPr lang="en-US" sz="38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sz="3800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DR </a:t>
            </a:r>
            <a:r>
              <a:rPr lang="en-US" sz="3800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Kongo</a:t>
            </a:r>
            <a:endParaRPr lang="en-US" sz="3800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51208" name="TextBox 15"/>
          <p:cNvSpPr txBox="1">
            <a:spLocks noChangeArrowheads="1"/>
          </p:cNvSpPr>
          <p:nvPr/>
        </p:nvSpPr>
        <p:spPr bwMode="auto">
          <a:xfrm>
            <a:off x="6248400" y="3173413"/>
            <a:ext cx="3581400" cy="184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3800" b="1" dirty="0" err="1" smtClean="0">
                <a:latin typeface="Calibri" pitchFamily="34" charset="0"/>
              </a:rPr>
              <a:t>Mais</a:t>
            </a:r>
            <a:endParaRPr lang="en-US" sz="3800" b="1" dirty="0">
              <a:latin typeface="Calibri" pitchFamily="34" charset="0"/>
            </a:endParaRPr>
          </a:p>
          <a:p>
            <a:pPr>
              <a:defRPr/>
            </a:pPr>
            <a:r>
              <a:rPr lang="en-US" sz="3800" dirty="0">
                <a:solidFill>
                  <a:srgbClr val="F79646"/>
                </a:solidFill>
                <a:latin typeface="Calibri" pitchFamily="34" charset="0"/>
              </a:rPr>
              <a:t>Vitamin A</a:t>
            </a:r>
          </a:p>
          <a:p>
            <a:pPr>
              <a:defRPr/>
            </a:pPr>
            <a:r>
              <a:rPr lang="en-US" sz="3800" dirty="0" err="1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S</a:t>
            </a:r>
            <a:r>
              <a:rPr lang="en-US" sz="3800" dirty="0" err="1" smtClean="0">
                <a:solidFill>
                  <a:schemeClr val="accent5">
                    <a:lumMod val="50000"/>
                  </a:schemeClr>
                </a:solidFill>
                <a:latin typeface="Calibri" pitchFamily="34" charset="0"/>
              </a:rPr>
              <a:t>ambia</a:t>
            </a:r>
            <a:endParaRPr lang="en-US" sz="3800" dirty="0">
              <a:solidFill>
                <a:schemeClr val="accent5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95237" name="TextBox 12"/>
          <p:cNvSpPr txBox="1">
            <a:spLocks noChangeArrowheads="1"/>
          </p:cNvSpPr>
          <p:nvPr/>
        </p:nvSpPr>
        <p:spPr bwMode="auto">
          <a:xfrm>
            <a:off x="3319463" y="960438"/>
            <a:ext cx="1763712" cy="554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000" b="1">
                <a:solidFill>
                  <a:srgbClr val="0070C0"/>
                </a:solidFill>
                <a:latin typeface="Verdana" pitchFamily="34" charset="0"/>
              </a:rPr>
              <a:t>2012</a:t>
            </a:r>
          </a:p>
        </p:txBody>
      </p:sp>
      <p:sp>
        <p:nvSpPr>
          <p:cNvPr id="95238" name="TextBox 12"/>
          <p:cNvSpPr txBox="1">
            <a:spLocks noChangeArrowheads="1"/>
          </p:cNvSpPr>
          <p:nvPr/>
        </p:nvSpPr>
        <p:spPr bwMode="auto">
          <a:xfrm>
            <a:off x="6392863" y="960438"/>
            <a:ext cx="1895475" cy="554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000" b="1">
                <a:solidFill>
                  <a:srgbClr val="0070C0"/>
                </a:solidFill>
                <a:latin typeface="Verdana" pitchFamily="34" charset="0"/>
              </a:rPr>
              <a:t>2012</a:t>
            </a:r>
          </a:p>
        </p:txBody>
      </p:sp>
      <p:sp>
        <p:nvSpPr>
          <p:cNvPr id="95239" name="Rectangle 4"/>
          <p:cNvSpPr>
            <a:spLocks noChangeArrowheads="1"/>
          </p:cNvSpPr>
          <p:nvPr/>
        </p:nvSpPr>
        <p:spPr bwMode="auto">
          <a:xfrm>
            <a:off x="525463" y="187325"/>
            <a:ext cx="8389937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dirty="0" err="1" smtClean="0">
                <a:latin typeface="Trebuchet MS" pitchFamily="34" charset="0"/>
                <a:cs typeface="Times New Roman" pitchFamily="18" charset="0"/>
              </a:rPr>
              <a:t>Forschungserfolge</a:t>
            </a:r>
            <a:r>
              <a:rPr lang="en-US" sz="3200" b="1" dirty="0" smtClean="0">
                <a:latin typeface="Trebuchet MS" pitchFamily="34" charset="0"/>
                <a:cs typeface="Times New Roman" pitchFamily="18" charset="0"/>
              </a:rPr>
              <a:t>: Neue </a:t>
            </a:r>
            <a:r>
              <a:rPr lang="en-US" sz="3200" b="1" dirty="0" err="1" smtClean="0">
                <a:latin typeface="Trebuchet MS" pitchFamily="34" charset="0"/>
                <a:cs typeface="Times New Roman" pitchFamily="18" charset="0"/>
              </a:rPr>
              <a:t>Sorten</a:t>
            </a:r>
            <a:endParaRPr lang="en-US" sz="3200" b="1" dirty="0">
              <a:latin typeface="Trebuchet MS" pitchFamily="34" charset="0"/>
              <a:cs typeface="Times New Roman" pitchFamily="18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304800" y="1557338"/>
            <a:ext cx="5791200" cy="1384300"/>
            <a:chOff x="0" y="1123950"/>
            <a:chExt cx="5791201" cy="1384995"/>
          </a:xfrm>
        </p:grpSpPr>
        <p:pic>
          <p:nvPicPr>
            <p:cNvPr id="95245" name="Picture 6" descr="D:\Documents and Settings\YISLAM\Local Settings\Temporary Internet Files\Content.Word\FreshMarketRow_Cassava_2007_Ceballos CIAT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1123950"/>
              <a:ext cx="1974231" cy="13849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5246" name="TextBox 15"/>
            <p:cNvSpPr txBox="1">
              <a:spLocks noChangeArrowheads="1"/>
            </p:cNvSpPr>
            <p:nvPr/>
          </p:nvSpPr>
          <p:spPr bwMode="auto">
            <a:xfrm>
              <a:off x="2209801" y="1123950"/>
              <a:ext cx="3581400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de-DE" sz="2800">
                <a:latin typeface="Calibri" pitchFamily="34" charset="0"/>
              </a:endParaRPr>
            </a:p>
          </p:txBody>
        </p:sp>
      </p:grpSp>
      <p:pic>
        <p:nvPicPr>
          <p:cNvPr id="95241" name="Picture 54" descr="beans_market_Ecuador_Yassir Islam_20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6588" y="1592263"/>
            <a:ext cx="19748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42" name="Picture 7" descr="D:\Documents and Settings\YISLAM\Local Settings\Temporary Internet Files\Content.Word\Labeled_Maiz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3963" y="1577975"/>
            <a:ext cx="197326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>
            <a:off x="685800" y="809625"/>
            <a:ext cx="73533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244" name="TextBox 5"/>
          <p:cNvSpPr txBox="1">
            <a:spLocks noChangeArrowheads="1"/>
          </p:cNvSpPr>
          <p:nvPr/>
        </p:nvSpPr>
        <p:spPr bwMode="auto">
          <a:xfrm>
            <a:off x="1524000" y="5791200"/>
            <a:ext cx="6080895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600" dirty="0" err="1" smtClean="0"/>
              <a:t>Zugleich</a:t>
            </a:r>
            <a:r>
              <a:rPr lang="en-US" sz="2600" dirty="0" smtClean="0"/>
              <a:t> </a:t>
            </a:r>
            <a:r>
              <a:rPr lang="en-US" sz="2600" dirty="0" err="1" smtClean="0"/>
              <a:t>ertragreich</a:t>
            </a:r>
            <a:r>
              <a:rPr lang="en-US" sz="2600" dirty="0" smtClean="0"/>
              <a:t> und </a:t>
            </a:r>
            <a:r>
              <a:rPr lang="en-US" sz="2600" dirty="0" err="1" smtClean="0"/>
              <a:t>nährstoffreich</a:t>
            </a:r>
            <a:r>
              <a:rPr lang="en-US" sz="2600" dirty="0" smtClean="0"/>
              <a:t>, </a:t>
            </a:r>
          </a:p>
          <a:p>
            <a:r>
              <a:rPr lang="en-US" sz="2600" dirty="0" err="1" smtClean="0"/>
              <a:t>nicht</a:t>
            </a:r>
            <a:r>
              <a:rPr lang="en-US" sz="2600" dirty="0" smtClean="0"/>
              <a:t> </a:t>
            </a:r>
            <a:r>
              <a:rPr lang="en-US" sz="2600" dirty="0" err="1" smtClean="0"/>
              <a:t>gentechnisch</a:t>
            </a:r>
            <a:r>
              <a:rPr lang="en-US" sz="2600" dirty="0" smtClean="0"/>
              <a:t> </a:t>
            </a:r>
            <a:r>
              <a:rPr lang="en-US" sz="2600" dirty="0" err="1" smtClean="0"/>
              <a:t>verändert</a:t>
            </a:r>
            <a:endParaRPr lang="en-US" sz="2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>
                <a:solidFill>
                  <a:schemeClr val="tx1"/>
                </a:solidFill>
              </a:rPr>
              <a:t>Produktivitätssteigerung erfordert</a:t>
            </a:r>
            <a:br>
              <a:rPr lang="de-DE" dirty="0" smtClean="0">
                <a:solidFill>
                  <a:schemeClr val="tx1"/>
                </a:solidFill>
              </a:rPr>
            </a:br>
            <a:r>
              <a:rPr lang="de-DE" dirty="0" smtClean="0">
                <a:solidFill>
                  <a:schemeClr val="tx1"/>
                </a:solidFill>
              </a:rPr>
              <a:t> Innovation und Forschung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Krasse Ungleichheit: Forschungsausgaben pro Kopf in Afrika / Deutschland ca. 1/100</a:t>
            </a:r>
          </a:p>
          <a:p>
            <a:pPr algn="ctr">
              <a:buNone/>
            </a:pPr>
            <a:endParaRPr lang="de-DE" b="1" dirty="0" smtClean="0"/>
          </a:p>
          <a:p>
            <a:pPr algn="ctr">
              <a:buNone/>
            </a:pPr>
            <a:r>
              <a:rPr lang="de-DE" b="1" dirty="0" smtClean="0"/>
              <a:t>Kundgebung: Zugang der Entwicklungsländer zu für sie relevanten Forschungssystemen der Industrieländer verbessern – also mehr Wissen teilen</a:t>
            </a:r>
            <a:endParaRPr lang="de-DE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err="1" smtClean="0">
                <a:solidFill>
                  <a:schemeClr val="tx1"/>
                </a:solidFill>
              </a:rPr>
              <a:t>Innovationen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zur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Überwindung</a:t>
            </a:r>
            <a:r>
              <a:rPr lang="en-US" dirty="0" smtClean="0">
                <a:solidFill>
                  <a:schemeClr val="tx1"/>
                </a:solidFill>
              </a:rPr>
              <a:t> von </a:t>
            </a:r>
            <a:r>
              <a:rPr lang="en-US" dirty="0" err="1" smtClean="0">
                <a:solidFill>
                  <a:schemeClr val="tx1"/>
                </a:solidFill>
              </a:rPr>
              <a:t>Produktions</a:t>
            </a:r>
            <a:r>
              <a:rPr lang="en-US" dirty="0" smtClean="0">
                <a:solidFill>
                  <a:schemeClr val="tx1"/>
                </a:solidFill>
              </a:rPr>
              <a:t>- und </a:t>
            </a:r>
            <a:r>
              <a:rPr lang="en-US" dirty="0" err="1" smtClean="0">
                <a:solidFill>
                  <a:schemeClr val="tx1"/>
                </a:solidFill>
              </a:rPr>
              <a:t>Ernährungsprobleme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bei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Kleinbauern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382000" cy="5257800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>
              <a:buClr>
                <a:srgbClr val="F6DE85"/>
              </a:buClr>
            </a:pPr>
            <a:r>
              <a:rPr lang="en-US" dirty="0" err="1" smtClean="0"/>
              <a:t>Dürretoleranz</a:t>
            </a:r>
            <a:r>
              <a:rPr lang="en-US" dirty="0" smtClean="0"/>
              <a:t>, </a:t>
            </a:r>
            <a:r>
              <a:rPr lang="en-US" dirty="0" err="1" smtClean="0"/>
              <a:t>Wassereffizienz</a:t>
            </a:r>
            <a:endParaRPr lang="en-US" dirty="0" smtClean="0"/>
          </a:p>
          <a:p>
            <a:pPr>
              <a:buClr>
                <a:srgbClr val="F6DE85"/>
              </a:buClr>
            </a:pPr>
            <a:r>
              <a:rPr lang="en-US" dirty="0" err="1" smtClean="0"/>
              <a:t>Salzstress</a:t>
            </a:r>
            <a:r>
              <a:rPr lang="en-US" dirty="0" smtClean="0"/>
              <a:t>, </a:t>
            </a:r>
            <a:r>
              <a:rPr lang="en-US" dirty="0" err="1" smtClean="0"/>
              <a:t>Hitzestress</a:t>
            </a:r>
            <a:r>
              <a:rPr lang="en-US" dirty="0" smtClean="0"/>
              <a:t>, </a:t>
            </a:r>
            <a:r>
              <a:rPr lang="en-US" dirty="0" err="1" smtClean="0"/>
              <a:t>Überflutungstoleranz</a:t>
            </a:r>
            <a:r>
              <a:rPr lang="en-US" dirty="0" smtClean="0"/>
              <a:t> </a:t>
            </a:r>
          </a:p>
          <a:p>
            <a:pPr>
              <a:buClr>
                <a:srgbClr val="F6DE85"/>
              </a:buClr>
            </a:pPr>
            <a:r>
              <a:rPr lang="en-US" dirty="0" err="1" smtClean="0"/>
              <a:t>Nährstoffeffizienz</a:t>
            </a:r>
            <a:r>
              <a:rPr lang="en-US" dirty="0" smtClean="0"/>
              <a:t> </a:t>
            </a:r>
            <a:r>
              <a:rPr lang="en-US" dirty="0" err="1" smtClean="0"/>
              <a:t>zur</a:t>
            </a:r>
            <a:r>
              <a:rPr lang="en-US" dirty="0" smtClean="0"/>
              <a:t> </a:t>
            </a:r>
            <a:r>
              <a:rPr lang="en-US" dirty="0" err="1" smtClean="0"/>
              <a:t>Einsparung</a:t>
            </a:r>
            <a:r>
              <a:rPr lang="en-US" dirty="0" smtClean="0"/>
              <a:t> von </a:t>
            </a:r>
            <a:r>
              <a:rPr lang="en-US" dirty="0" err="1" smtClean="0"/>
              <a:t>Dünger</a:t>
            </a:r>
            <a:endParaRPr lang="en-US" dirty="0" smtClean="0"/>
          </a:p>
          <a:p>
            <a:pPr>
              <a:buClr>
                <a:srgbClr val="F6DE85"/>
              </a:buClr>
            </a:pPr>
            <a:r>
              <a:rPr lang="en-US" dirty="0" err="1" smtClean="0"/>
              <a:t>Pflanzenkrankheiten</a:t>
            </a:r>
            <a:r>
              <a:rPr lang="en-US" dirty="0" smtClean="0"/>
              <a:t> </a:t>
            </a:r>
            <a:r>
              <a:rPr lang="en-US" dirty="0" err="1" smtClean="0"/>
              <a:t>verhindern</a:t>
            </a:r>
            <a:endParaRPr lang="en-US" dirty="0" smtClean="0"/>
          </a:p>
          <a:p>
            <a:pPr>
              <a:buClr>
                <a:srgbClr val="F6DE85"/>
              </a:buClr>
            </a:pPr>
            <a:r>
              <a:rPr lang="en-US" dirty="0" err="1" smtClean="0"/>
              <a:t>Nährstoffgehalte</a:t>
            </a:r>
            <a:r>
              <a:rPr lang="en-US" dirty="0" smtClean="0"/>
              <a:t> für </a:t>
            </a:r>
            <a:r>
              <a:rPr lang="en-US" dirty="0" err="1" smtClean="0"/>
              <a:t>gesunde</a:t>
            </a:r>
            <a:r>
              <a:rPr lang="en-US" dirty="0" smtClean="0"/>
              <a:t> </a:t>
            </a:r>
            <a:r>
              <a:rPr lang="en-US" dirty="0" err="1" smtClean="0"/>
              <a:t>Ern</a:t>
            </a:r>
            <a:r>
              <a:rPr lang="de-DE" dirty="0" smtClean="0"/>
              <a:t>ä</a:t>
            </a:r>
            <a:r>
              <a:rPr lang="en-US" dirty="0" err="1" smtClean="0"/>
              <a:t>hrung</a:t>
            </a:r>
            <a:endParaRPr lang="en-US" dirty="0" smtClean="0"/>
          </a:p>
          <a:p>
            <a:pPr algn="ctr">
              <a:buClr>
                <a:srgbClr val="F6DE85"/>
              </a:buClr>
              <a:buNone/>
            </a:pPr>
            <a:endParaRPr lang="en-US" b="1" dirty="0" smtClean="0"/>
          </a:p>
          <a:p>
            <a:pPr>
              <a:buClr>
                <a:srgbClr val="F6DE85"/>
              </a:buClr>
              <a:buNone/>
            </a:pPr>
            <a:r>
              <a:rPr lang="en-US" b="1" dirty="0" err="1" smtClean="0"/>
              <a:t>Kundgebung</a:t>
            </a:r>
            <a:r>
              <a:rPr lang="en-US" b="1" dirty="0" smtClean="0"/>
              <a:t>: </a:t>
            </a:r>
            <a:r>
              <a:rPr lang="en-US" b="1" dirty="0" err="1" smtClean="0"/>
              <a:t>Pflanzenzucht</a:t>
            </a:r>
            <a:r>
              <a:rPr lang="en-US" b="1" dirty="0" smtClean="0"/>
              <a:t> und </a:t>
            </a:r>
            <a:r>
              <a:rPr lang="en-US" b="1" dirty="0" err="1" smtClean="0"/>
              <a:t>Biotechnologie</a:t>
            </a:r>
            <a:r>
              <a:rPr lang="en-US" b="1" dirty="0" smtClean="0"/>
              <a:t> für </a:t>
            </a:r>
            <a:r>
              <a:rPr lang="en-US" b="1" dirty="0" err="1" smtClean="0"/>
              <a:t>Kleinbauern</a:t>
            </a:r>
            <a:r>
              <a:rPr lang="en-US" b="1" dirty="0" smtClean="0"/>
              <a:t>; </a:t>
            </a:r>
            <a:r>
              <a:rPr lang="en-US" b="1" dirty="0" err="1" smtClean="0"/>
              <a:t>Umdenken</a:t>
            </a:r>
            <a:r>
              <a:rPr lang="en-US" b="1" dirty="0" smtClean="0"/>
              <a:t> zu </a:t>
            </a:r>
            <a:r>
              <a:rPr lang="en-US" b="1" dirty="0" err="1" smtClean="0"/>
              <a:t>Grüner</a:t>
            </a:r>
            <a:r>
              <a:rPr lang="en-US" b="1" dirty="0" smtClean="0"/>
              <a:t> </a:t>
            </a:r>
            <a:r>
              <a:rPr lang="en-US" b="1" dirty="0" err="1" smtClean="0"/>
              <a:t>Gentechnik</a:t>
            </a:r>
            <a:r>
              <a:rPr lang="en-US" b="1" dirty="0" smtClean="0"/>
              <a:t> </a:t>
            </a:r>
            <a:r>
              <a:rPr lang="en-US" b="1" dirty="0" err="1" smtClean="0"/>
              <a:t>einleiten</a:t>
            </a:r>
            <a:r>
              <a:rPr lang="en-US" b="1" dirty="0" smtClean="0"/>
              <a:t>; </a:t>
            </a:r>
            <a:r>
              <a:rPr lang="en-US" b="1" dirty="0" err="1" smtClean="0"/>
              <a:t>dazu</a:t>
            </a:r>
            <a:r>
              <a:rPr lang="en-US" b="1" dirty="0" smtClean="0"/>
              <a:t> </a:t>
            </a:r>
            <a:r>
              <a:rPr lang="en-US" b="1" dirty="0" err="1" smtClean="0"/>
              <a:t>eine</a:t>
            </a:r>
            <a:r>
              <a:rPr lang="en-US" b="1" dirty="0" smtClean="0"/>
              <a:t> </a:t>
            </a:r>
            <a:r>
              <a:rPr lang="en-US" b="1" dirty="0" err="1" smtClean="0"/>
              <a:t>armutsorientierte</a:t>
            </a:r>
            <a:r>
              <a:rPr lang="en-US" b="1" dirty="0" smtClean="0"/>
              <a:t> </a:t>
            </a:r>
            <a:r>
              <a:rPr lang="en-US" b="1" dirty="0" err="1" smtClean="0"/>
              <a:t>Checkliste</a:t>
            </a:r>
            <a:r>
              <a:rPr lang="en-US" b="1" dirty="0" smtClean="0"/>
              <a:t> </a:t>
            </a:r>
            <a:r>
              <a:rPr lang="en-US" b="1" dirty="0" err="1" smtClean="0"/>
              <a:t>entwicklen</a:t>
            </a:r>
            <a:r>
              <a:rPr lang="en-US" b="1" dirty="0" smtClean="0"/>
              <a:t> und </a:t>
            </a:r>
            <a:r>
              <a:rPr lang="en-US" b="1" dirty="0" err="1" smtClean="0"/>
              <a:t>solche</a:t>
            </a:r>
            <a:r>
              <a:rPr lang="en-US" b="1" dirty="0" smtClean="0"/>
              <a:t> </a:t>
            </a:r>
            <a:r>
              <a:rPr lang="en-US" b="1" dirty="0" err="1" smtClean="0"/>
              <a:t>transgene</a:t>
            </a:r>
            <a:r>
              <a:rPr lang="en-US" b="1" dirty="0" smtClean="0"/>
              <a:t> </a:t>
            </a:r>
            <a:r>
              <a:rPr lang="en-US" b="1" dirty="0" err="1" smtClean="0"/>
              <a:t>Produkte</a:t>
            </a:r>
            <a:r>
              <a:rPr lang="en-US" b="1" dirty="0" smtClean="0"/>
              <a:t>, die </a:t>
            </a:r>
            <a:r>
              <a:rPr lang="en-US" b="1" dirty="0" err="1" smtClean="0"/>
              <a:t>Armen</a:t>
            </a:r>
            <a:r>
              <a:rPr lang="en-US" b="1" dirty="0" smtClean="0"/>
              <a:t> </a:t>
            </a:r>
            <a:r>
              <a:rPr lang="en-US" b="1" dirty="0" err="1" smtClean="0"/>
              <a:t>helfen</a:t>
            </a:r>
            <a:r>
              <a:rPr lang="en-US" b="1" dirty="0" smtClean="0"/>
              <a:t>, </a:t>
            </a:r>
            <a:r>
              <a:rPr lang="en-US" b="1" dirty="0" err="1" smtClean="0"/>
              <a:t>aktiv</a:t>
            </a:r>
            <a:r>
              <a:rPr lang="en-US" b="1" dirty="0" smtClean="0"/>
              <a:t> </a:t>
            </a:r>
            <a:r>
              <a:rPr lang="en-US" b="1" dirty="0" err="1" smtClean="0"/>
              <a:t>fördern</a:t>
            </a:r>
            <a:r>
              <a:rPr lang="en-US" b="1" dirty="0" smtClean="0"/>
              <a:t> </a:t>
            </a:r>
          </a:p>
          <a:p>
            <a:pPr>
              <a:buClr>
                <a:srgbClr val="F6DE85"/>
              </a:buClr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de-DE" sz="4800" b="1" dirty="0" smtClean="0"/>
              <a:t>Nachhaltiger Verbrauch</a:t>
            </a:r>
          </a:p>
          <a:p>
            <a:pPr algn="ctr">
              <a:buNone/>
            </a:pPr>
            <a:r>
              <a:rPr lang="de-DE" sz="4800" b="1" dirty="0" smtClean="0"/>
              <a:t>Ohne Verluste &amp; Verschwendung</a:t>
            </a:r>
            <a:endParaRPr lang="de-DE" sz="4800" b="1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err="1" smtClean="0"/>
              <a:t>Weltbevölkerung</a:t>
            </a:r>
            <a:r>
              <a:rPr lang="en-US" dirty="0" smtClean="0"/>
              <a:t> 2050</a:t>
            </a:r>
            <a:br>
              <a:rPr lang="en-US" dirty="0" smtClean="0"/>
            </a:br>
            <a:r>
              <a:rPr lang="en-US" dirty="0" smtClean="0"/>
              <a:t>(von 7 auf ca. 9 </a:t>
            </a:r>
            <a:r>
              <a:rPr lang="en-US" dirty="0" err="1" smtClean="0"/>
              <a:t>Milliarden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17411" name="Picture 1" descr="map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" y="1482725"/>
            <a:ext cx="8534400" cy="4079875"/>
          </a:xfrm>
          <a:noFill/>
        </p:spPr>
      </p:pic>
      <p:sp>
        <p:nvSpPr>
          <p:cNvPr id="17412" name="Rectangle 3"/>
          <p:cNvSpPr>
            <a:spLocks noChangeArrowheads="1"/>
          </p:cNvSpPr>
          <p:nvPr/>
        </p:nvSpPr>
        <p:spPr bwMode="auto">
          <a:xfrm>
            <a:off x="6324600" y="6477000"/>
            <a:ext cx="27432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eaLnBrk="0" hangingPunct="0"/>
            <a:r>
              <a:rPr lang="en-US" sz="1400" dirty="0">
                <a:latin typeface="+mn-lt"/>
                <a:ea typeface="Calibri" pitchFamily="34" charset="0"/>
                <a:cs typeface="Times New Roman" pitchFamily="18" charset="0"/>
              </a:rPr>
              <a:t>Source: </a:t>
            </a:r>
            <a:r>
              <a:rPr lang="en-US" sz="1400" dirty="0" err="1">
                <a:latin typeface="+mn-lt"/>
                <a:ea typeface="Calibri" pitchFamily="34" charset="0"/>
                <a:cs typeface="Times New Roman" pitchFamily="18" charset="0"/>
              </a:rPr>
              <a:t>Worldmapper</a:t>
            </a:r>
            <a:r>
              <a:rPr lang="en-US" sz="1400" dirty="0">
                <a:latin typeface="+mn-lt"/>
                <a:ea typeface="Calibri" pitchFamily="34" charset="0"/>
                <a:cs typeface="Times New Roman" pitchFamily="18" charset="0"/>
              </a:rPr>
              <a:t> 2009.</a:t>
            </a: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47625" y="5755957"/>
            <a:ext cx="91440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latin typeface="+mn-lt"/>
              </a:rPr>
              <a:t>und </a:t>
            </a:r>
            <a:r>
              <a:rPr lang="en-US" sz="2600" b="1" dirty="0" err="1" smtClean="0">
                <a:latin typeface="+mn-lt"/>
              </a:rPr>
              <a:t>konsumieren</a:t>
            </a:r>
            <a:r>
              <a:rPr lang="en-US" sz="2600" b="1" dirty="0" smtClean="0">
                <a:latin typeface="+mn-lt"/>
              </a:rPr>
              <a:t> in 2050 </a:t>
            </a:r>
            <a:r>
              <a:rPr lang="en-US" sz="2600" b="1" dirty="0" err="1" smtClean="0">
                <a:latin typeface="+mn-lt"/>
              </a:rPr>
              <a:t>Nahrung</a:t>
            </a:r>
            <a:r>
              <a:rPr lang="en-US" sz="2600" b="1" dirty="0" smtClean="0">
                <a:latin typeface="+mn-lt"/>
              </a:rPr>
              <a:t> und </a:t>
            </a:r>
            <a:r>
              <a:rPr lang="en-US" sz="2600" b="1" dirty="0" err="1" smtClean="0">
                <a:latin typeface="+mn-lt"/>
              </a:rPr>
              <a:t>Wasser</a:t>
            </a:r>
            <a:r>
              <a:rPr lang="en-US" sz="2600" b="1" dirty="0" smtClean="0">
                <a:latin typeface="+mn-lt"/>
              </a:rPr>
              <a:t> </a:t>
            </a:r>
            <a:r>
              <a:rPr lang="en-US" sz="2600" b="1" dirty="0" err="1" smtClean="0">
                <a:latin typeface="+mn-lt"/>
              </a:rPr>
              <a:t>für</a:t>
            </a:r>
            <a:r>
              <a:rPr lang="en-US" sz="2600" b="1" dirty="0" smtClean="0">
                <a:latin typeface="+mn-lt"/>
              </a:rPr>
              <a:t> 12 </a:t>
            </a:r>
            <a:r>
              <a:rPr lang="en-US" sz="2600" b="1" dirty="0" err="1" smtClean="0">
                <a:latin typeface="+mn-lt"/>
              </a:rPr>
              <a:t>Milliarden</a:t>
            </a:r>
            <a:endParaRPr lang="en-US" sz="2600" b="1" dirty="0"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Steigerung der Weltnachfrage 2010 - 2021 </a:t>
            </a:r>
            <a:br>
              <a:rPr lang="de-DE" dirty="0" smtClean="0"/>
            </a:br>
            <a:r>
              <a:rPr lang="de-DE" dirty="0" smtClean="0"/>
              <a:t>ca. + 20% pro Jahrzehnt</a:t>
            </a:r>
            <a:endParaRPr lang="de-DE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47800" y="6477000"/>
            <a:ext cx="7772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en-US" sz="1400" dirty="0" err="1" smtClean="0">
                <a:latin typeface="+mn-lt"/>
              </a:rPr>
              <a:t>Quelle</a:t>
            </a:r>
            <a:r>
              <a:rPr lang="en-US" sz="1400" dirty="0" smtClean="0">
                <a:latin typeface="+mn-lt"/>
              </a:rPr>
              <a:t>: OECD – FAO Agriculture Outlook 2012-2020, 2012.</a:t>
            </a:r>
            <a:endParaRPr lang="en-US" sz="1400" dirty="0">
              <a:latin typeface="+mn-lt"/>
            </a:endParaRPr>
          </a:p>
        </p:txBody>
      </p:sp>
      <p:graphicFrame>
        <p:nvGraphicFramePr>
          <p:cNvPr id="11" name="Chart 10"/>
          <p:cNvGraphicFramePr/>
          <p:nvPr/>
        </p:nvGraphicFramePr>
        <p:xfrm>
          <a:off x="685800" y="1447800"/>
          <a:ext cx="7924800" cy="5072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228600" y="2057400"/>
            <a:ext cx="4572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de-DE" sz="2400" dirty="0" smtClean="0"/>
              <a:t>%</a:t>
            </a:r>
            <a:endParaRPr kumimoji="0" lang="de-DE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800600" y="1752600"/>
            <a:ext cx="1524000" cy="2286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Verschwendung und Überkonsum drosseln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Verschwendung mit Information und Anreizen reduzieren („Genug ist genug“!) </a:t>
            </a:r>
          </a:p>
          <a:p>
            <a:endParaRPr lang="de-DE" dirty="0" smtClean="0"/>
          </a:p>
          <a:p>
            <a:r>
              <a:rPr lang="de-DE" dirty="0" smtClean="0"/>
              <a:t>Zu viel und zu billiger Fleischkonsum belastet die Welternährung und Umwelt</a:t>
            </a:r>
          </a:p>
          <a:p>
            <a:pPr algn="ctr">
              <a:buNone/>
            </a:pPr>
            <a:r>
              <a:rPr lang="de-DE" b="1" dirty="0" smtClean="0"/>
              <a:t>Kundgebung: Konsumwandel bei uns aktiv fördern, nicht nur fordern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dirty="0" err="1" smtClean="0">
                <a:solidFill>
                  <a:schemeClr val="tx2"/>
                </a:solidFill>
                <a:ea typeface="+mj-ea"/>
                <a:cs typeface="+mj-cs"/>
              </a:rPr>
              <a:t>Konkurrenz</a:t>
            </a:r>
            <a:r>
              <a:rPr lang="en-GB" dirty="0" smtClean="0">
                <a:solidFill>
                  <a:schemeClr val="tx2"/>
                </a:solidFill>
                <a:ea typeface="+mj-ea"/>
                <a:cs typeface="+mj-cs"/>
              </a:rPr>
              <a:t> um </a:t>
            </a:r>
            <a:r>
              <a:rPr lang="en-GB" dirty="0" err="1" smtClean="0">
                <a:solidFill>
                  <a:schemeClr val="tx2"/>
                </a:solidFill>
                <a:ea typeface="+mj-ea"/>
                <a:cs typeface="+mj-cs"/>
              </a:rPr>
              <a:t>Nahrung</a:t>
            </a:r>
            <a:r>
              <a:rPr lang="en-GB" dirty="0" smtClean="0">
                <a:solidFill>
                  <a:schemeClr val="tx2"/>
                </a:solidFill>
                <a:ea typeface="+mj-ea"/>
                <a:cs typeface="+mj-cs"/>
              </a:rPr>
              <a:t>: </a:t>
            </a:r>
            <a:r>
              <a:rPr lang="en-GB" dirty="0" err="1" smtClean="0">
                <a:solidFill>
                  <a:schemeClr val="tx2"/>
                </a:solidFill>
                <a:ea typeface="+mj-ea"/>
                <a:cs typeface="+mj-cs"/>
              </a:rPr>
              <a:t>Bioenergie</a:t>
            </a:r>
            <a:endParaRPr lang="en-GB" dirty="0">
              <a:solidFill>
                <a:schemeClr val="tx2"/>
              </a:solidFill>
              <a:ea typeface="+mj-ea"/>
              <a:cs typeface="+mj-cs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304800" y="1371600"/>
            <a:ext cx="8610600" cy="43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20000"/>
              </a:spcBef>
              <a:spcAft>
                <a:spcPts val="1200"/>
              </a:spcAft>
              <a:buClr>
                <a:schemeClr val="tx1"/>
              </a:buClr>
            </a:pPr>
            <a:r>
              <a:rPr lang="en-US" sz="2800" dirty="0" err="1" smtClean="0">
                <a:latin typeface="+mn-lt"/>
              </a:rPr>
              <a:t>Subventionierte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steigende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Nachfrage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erhöht</a:t>
            </a:r>
            <a:r>
              <a:rPr lang="en-US" sz="2800" dirty="0" smtClean="0">
                <a:latin typeface="+mn-lt"/>
              </a:rPr>
              <a:t> den </a:t>
            </a:r>
            <a:r>
              <a:rPr lang="en-US" sz="2800" dirty="0" err="1" smtClean="0">
                <a:latin typeface="+mn-lt"/>
              </a:rPr>
              <a:t>Wettbewerb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zwischen</a:t>
            </a:r>
            <a:r>
              <a:rPr lang="en-US" sz="2800" dirty="0" smtClean="0">
                <a:latin typeface="+mn-lt"/>
              </a:rPr>
              <a:t> </a:t>
            </a:r>
            <a:r>
              <a:rPr lang="en-US" sz="2800" dirty="0" err="1" smtClean="0">
                <a:latin typeface="+mn-lt"/>
              </a:rPr>
              <a:t>Rohstoffen</a:t>
            </a:r>
            <a:r>
              <a:rPr lang="en-US" sz="2800" dirty="0" smtClean="0">
                <a:latin typeface="+mn-lt"/>
              </a:rPr>
              <a:t> für </a:t>
            </a:r>
            <a:r>
              <a:rPr lang="en-US" sz="2800" dirty="0" err="1" smtClean="0">
                <a:latin typeface="+mn-lt"/>
              </a:rPr>
              <a:t>Bioenergie</a:t>
            </a:r>
            <a:r>
              <a:rPr lang="en-US" sz="2800" dirty="0" smtClean="0">
                <a:latin typeface="+mn-lt"/>
              </a:rPr>
              <a:t> und </a:t>
            </a:r>
            <a:r>
              <a:rPr lang="en-US" sz="2800" dirty="0" err="1" smtClean="0">
                <a:latin typeface="+mn-lt"/>
              </a:rPr>
              <a:t>Nahrungsmitteln</a:t>
            </a:r>
            <a:r>
              <a:rPr lang="en-US" sz="2800" dirty="0" smtClean="0">
                <a:latin typeface="+mn-lt"/>
              </a:rPr>
              <a:t>: </a:t>
            </a:r>
            <a:r>
              <a:rPr lang="en-GB" sz="2800" dirty="0" err="1" smtClean="0">
                <a:latin typeface="+mn-lt"/>
              </a:rPr>
              <a:t>Beitrag</a:t>
            </a:r>
            <a:r>
              <a:rPr lang="en-GB" sz="2800" dirty="0" smtClean="0">
                <a:latin typeface="+mn-lt"/>
              </a:rPr>
              <a:t> </a:t>
            </a:r>
            <a:r>
              <a:rPr lang="en-GB" sz="2800" dirty="0" err="1" smtClean="0">
                <a:latin typeface="+mn-lt"/>
              </a:rPr>
              <a:t>zur</a:t>
            </a:r>
            <a:r>
              <a:rPr lang="en-GB" sz="2800" dirty="0" smtClean="0">
                <a:latin typeface="+mn-lt"/>
              </a:rPr>
              <a:t> </a:t>
            </a:r>
            <a:r>
              <a:rPr lang="en-GB" sz="2800" dirty="0" err="1" smtClean="0">
                <a:latin typeface="+mn-lt"/>
              </a:rPr>
              <a:t>Getreidepreissteigerung</a:t>
            </a:r>
            <a:r>
              <a:rPr lang="en-GB" sz="2800" dirty="0" smtClean="0">
                <a:latin typeface="+mn-lt"/>
              </a:rPr>
              <a:t> 2008 ca. 30% </a:t>
            </a:r>
            <a:r>
              <a:rPr lang="en-GB" sz="2800" dirty="0">
                <a:latin typeface="+mn-lt"/>
              </a:rPr>
              <a:t>	</a:t>
            </a:r>
            <a:endParaRPr lang="en-GB" sz="2800" dirty="0" smtClean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</a:pPr>
            <a:r>
              <a:rPr lang="de-DE" sz="2800" b="1" dirty="0" smtClean="0">
                <a:latin typeface="+mn-lt"/>
              </a:rPr>
              <a:t>Kundgebung: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de-DE" sz="2800" b="1" dirty="0" smtClean="0">
                <a:latin typeface="+mn-lt"/>
              </a:rPr>
              <a:t>Food </a:t>
            </a:r>
            <a:r>
              <a:rPr lang="de-DE" sz="2800" b="1" dirty="0" err="1" smtClean="0">
                <a:latin typeface="+mn-lt"/>
              </a:rPr>
              <a:t>first</a:t>
            </a:r>
            <a:r>
              <a:rPr lang="de-DE" sz="2800" b="1" dirty="0" smtClean="0">
                <a:latin typeface="+mn-lt"/>
              </a:rPr>
              <a:t>! Nutzung der Bioenergie, nicht auf Kosten der Armen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</a:pPr>
            <a:r>
              <a:rPr lang="de-DE" sz="2800" b="1" dirty="0" smtClean="0">
                <a:latin typeface="+mn-lt"/>
              </a:rPr>
              <a:t>Flexible Quoten für </a:t>
            </a:r>
            <a:r>
              <a:rPr lang="de-DE" sz="2800" b="1" dirty="0" err="1" smtClean="0">
                <a:latin typeface="+mn-lt"/>
              </a:rPr>
              <a:t>Biosprit</a:t>
            </a:r>
            <a:r>
              <a:rPr lang="de-DE" sz="2800" b="1" dirty="0" smtClean="0">
                <a:latin typeface="+mn-lt"/>
              </a:rPr>
              <a:t> in der EU auf viel  niedrigerem Niveau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Überblick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754563"/>
          </a:xfrm>
        </p:spPr>
        <p:txBody>
          <a:bodyPr>
            <a:noAutofit/>
          </a:bodyPr>
          <a:lstStyle/>
          <a:p>
            <a:pPr marL="514350" indent="-514350">
              <a:buFont typeface="Arial" pitchFamily="34" charset="0"/>
              <a:buAutoNum type="arabicPeriod"/>
            </a:pPr>
            <a:r>
              <a:rPr lang="de-DE" sz="4800" dirty="0" smtClean="0"/>
              <a:t>Ernährungssicherheit – welche Bezüge zur Armut und Landwirtschaft?</a:t>
            </a:r>
          </a:p>
          <a:p>
            <a:pPr marL="514350" indent="-514350">
              <a:buAutoNum type="arabicPeriod"/>
            </a:pPr>
            <a:r>
              <a:rPr lang="de-DE" sz="4800" dirty="0" smtClean="0"/>
              <a:t>Nachhaltige Landwirtschaft – was, für wen, wie?</a:t>
            </a:r>
          </a:p>
          <a:p>
            <a:pPr marL="514350" indent="-514350">
              <a:buAutoNum type="arabicPeriod"/>
            </a:pPr>
            <a:r>
              <a:rPr lang="de-DE" sz="4800" dirty="0" smtClean="0">
                <a:solidFill>
                  <a:srgbClr val="00B050"/>
                </a:solidFill>
              </a:rPr>
              <a:t>Folgerungen für Kundgebung</a:t>
            </a:r>
            <a:endParaRPr lang="de-DE" sz="4800" dirty="0">
              <a:solidFill>
                <a:srgbClr val="00B050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Folgerungen für das Handeln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5334000"/>
          </a:xfrm>
        </p:spPr>
        <p:txBody>
          <a:bodyPr>
            <a:normAutofit fontScale="70000" lnSpcReduction="20000"/>
          </a:bodyPr>
          <a:lstStyle/>
          <a:p>
            <a:r>
              <a:rPr lang="de-DE" sz="4000" b="1" dirty="0" smtClean="0"/>
              <a:t>Zentrales 2015+ Millenniumsziel: den Hunger bis 2025 beenden!</a:t>
            </a:r>
          </a:p>
          <a:p>
            <a:r>
              <a:rPr lang="de-DE" sz="4000" b="1" dirty="0" smtClean="0"/>
              <a:t>Was in den „Bausteinen“ für die Kundgebung besonders betont werden sollte: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de-DE" sz="3400" dirty="0" smtClean="0"/>
              <a:t>Diskriminierung und </a:t>
            </a:r>
            <a:r>
              <a:rPr lang="de-DE" sz="3400" dirty="0" err="1" smtClean="0"/>
              <a:t>Marginalität</a:t>
            </a:r>
            <a:r>
              <a:rPr lang="de-DE" sz="3400" dirty="0" smtClean="0"/>
              <a:t> überwinden mit  Friedenspolitik, Rechtspolitik, Ernährungspolitik</a:t>
            </a:r>
          </a:p>
          <a:p>
            <a:pPr marL="514350" indent="-514350">
              <a:buAutoNum type="arabicPeriod"/>
            </a:pPr>
            <a:r>
              <a:rPr lang="de-DE" sz="3400" dirty="0" smtClean="0"/>
              <a:t>Die Ungerechtigkeit des „Stillen Hungers“(insbes. für Frauen und Kinder) mit umfassenden </a:t>
            </a:r>
            <a:r>
              <a:rPr lang="en-US" sz="3400" dirty="0" err="1" smtClean="0"/>
              <a:t>Ernährungsprogrammen</a:t>
            </a:r>
            <a:r>
              <a:rPr lang="de-DE" sz="3400" dirty="0" smtClean="0"/>
              <a:t> überwinden</a:t>
            </a:r>
            <a:endParaRPr lang="en-US" sz="3400" dirty="0" smtClean="0"/>
          </a:p>
          <a:p>
            <a:pPr marL="514350" indent="-514350">
              <a:buAutoNum type="arabicPeriod"/>
            </a:pPr>
            <a:r>
              <a:rPr lang="de-DE" sz="3400" dirty="0" smtClean="0"/>
              <a:t>Produktivitätssteigerung für nachhaltige Intensivierung bei Kleinbauern viel stärker fördern</a:t>
            </a:r>
          </a:p>
          <a:p>
            <a:pPr marL="514350" indent="-514350">
              <a:buAutoNum type="arabicPeriod"/>
            </a:pPr>
            <a:r>
              <a:rPr lang="de-DE" sz="3400" dirty="0" smtClean="0"/>
              <a:t>Die berufliche Zukunft auch außerhalb der Kleinbauernwirtschaft durch Bildungs- und Infrastrukturpolitik aktiv fördern</a:t>
            </a:r>
          </a:p>
          <a:p>
            <a:pPr marL="514350" indent="-514350">
              <a:buAutoNum type="arabicPeriod"/>
            </a:pPr>
            <a:r>
              <a:rPr lang="de-DE" sz="3400" dirty="0" smtClean="0"/>
              <a:t>Unsere Verantwortung für nachhaltigen Konsum bei Nahrung und Energie aktiv wahrnehmen, nicht nur einfordern   </a:t>
            </a:r>
            <a:endParaRPr lang="de-DE" sz="340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J. von Braun, ZEF 2013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1623</Words>
  <Application>Microsoft Office PowerPoint</Application>
  <PresentationFormat>Bildschirmpräsentation (4:3)</PresentationFormat>
  <Paragraphs>292</Paragraphs>
  <Slides>39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2</vt:i4>
      </vt:variant>
      <vt:variant>
        <vt:lpstr>Folientitel</vt:lpstr>
      </vt:variant>
      <vt:variant>
        <vt:i4>39</vt:i4>
      </vt:variant>
    </vt:vector>
  </HeadingPairs>
  <TitlesOfParts>
    <vt:vector size="41" baseType="lpstr">
      <vt:lpstr>Office Theme</vt:lpstr>
      <vt:lpstr>1_Office Theme</vt:lpstr>
      <vt:lpstr>Nachhaltige Landwirtschaft in ihrer Bedeutung für die Ernährungssicherheit</vt:lpstr>
      <vt:lpstr>Folie 2</vt:lpstr>
      <vt:lpstr>Überblick </vt:lpstr>
      <vt:lpstr>Folie 4</vt:lpstr>
      <vt:lpstr>Folie 5</vt:lpstr>
      <vt:lpstr>Erweiterte Sichtweise erforderlich: Marginalität  und alle ihre Dimensionen adressieren, insbesondere  Exklusion und Diskriminierung</vt:lpstr>
      <vt:lpstr>Die „Ultra- Armen“ (unter o,5 EURO / Tag) leben überwiegend in Afrika und hungern</vt:lpstr>
      <vt:lpstr>Fortschritt in der Hungerbekämpfung </vt:lpstr>
      <vt:lpstr>Folie 9</vt:lpstr>
      <vt:lpstr>Zwei primäre Funktionen von Landwirtschaft</vt:lpstr>
      <vt:lpstr>Vielfalt der Welternährungsprobleme – der „stille Hunger“ wird vernachlässigt </vt:lpstr>
      <vt:lpstr>Folie 12</vt:lpstr>
      <vt:lpstr>Bangladesch: Wo die Kalorien herkommen und was dafür ausgegeben werden muss</vt:lpstr>
      <vt:lpstr>Folie 14</vt:lpstr>
      <vt:lpstr>Die für Arme schädliche Spekulation verhindern</vt:lpstr>
      <vt:lpstr>Überblick </vt:lpstr>
      <vt:lpstr>Folie 17</vt:lpstr>
      <vt:lpstr>Folie 18</vt:lpstr>
      <vt:lpstr>Nachhaltige Landwirtschaft und Resilienz für Ernährungssicherheit</vt:lpstr>
      <vt:lpstr>Land und Wasser (insgesamt und Süßwasser)</vt:lpstr>
      <vt:lpstr>Folie 21</vt:lpstr>
      <vt:lpstr>Klimawandel mit ernsten Konsequenzen  für die Weltagrarwirtschaft</vt:lpstr>
      <vt:lpstr>Unsere Ressourcen-Fussabdrücke</vt:lpstr>
      <vt:lpstr>Folie 24</vt:lpstr>
      <vt:lpstr>Warum sind die Kleinbauernwirtschaften klein? </vt:lpstr>
      <vt:lpstr>Welt der kleinen landw. Betriebe:  Änderungen 1970 – 2010 (insges. ca. 450 Mill.) </vt:lpstr>
      <vt:lpstr>Wachsende Landnahme  (Käufe und langfrist. Pachtung) </vt:lpstr>
      <vt:lpstr>Nachhaltige Landwirtschaft für Ernährungssicherheit</vt:lpstr>
      <vt:lpstr>Innovation ernährt die Welt</vt:lpstr>
      <vt:lpstr>Folie 30</vt:lpstr>
      <vt:lpstr>Produktivitätssteigerung erfordert  Innovation und Forschung</vt:lpstr>
      <vt:lpstr>Innovationen zur Überwindung von Produktions- und Ernährungsprobleme bei Kleinbauern</vt:lpstr>
      <vt:lpstr>Folie 33</vt:lpstr>
      <vt:lpstr>Weltbevölkerung 2050 (von 7 auf ca. 9 Milliarden)</vt:lpstr>
      <vt:lpstr>Steigerung der Weltnachfrage 2010 - 2021  ca. + 20% pro Jahrzehnt</vt:lpstr>
      <vt:lpstr>Verschwendung und Überkonsum drosseln</vt:lpstr>
      <vt:lpstr>Konkurrenz um Nahrung: Bioenergie</vt:lpstr>
      <vt:lpstr>Überblick </vt:lpstr>
      <vt:lpstr>Folgerungen für das Handeln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Commodity Price Volatility and the Poor: Causes and solutions</dc:title>
  <dc:creator>jvb</dc:creator>
  <cp:lastModifiedBy>Polrola, Sabine</cp:lastModifiedBy>
  <cp:revision>763</cp:revision>
  <dcterms:created xsi:type="dcterms:W3CDTF">2011-06-28T08:54:16Z</dcterms:created>
  <dcterms:modified xsi:type="dcterms:W3CDTF">2013-11-11T12:02:43Z</dcterms:modified>
</cp:coreProperties>
</file>