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4"/>
  </p:notesMasterIdLst>
  <p:handoutMasterIdLst>
    <p:handoutMasterId r:id="rId35"/>
  </p:handoutMasterIdLst>
  <p:sldIdLst>
    <p:sldId id="256" r:id="rId2"/>
    <p:sldId id="260" r:id="rId3"/>
    <p:sldId id="324" r:id="rId4"/>
    <p:sldId id="284" r:id="rId5"/>
    <p:sldId id="314" r:id="rId6"/>
    <p:sldId id="315" r:id="rId7"/>
    <p:sldId id="291" r:id="rId8"/>
    <p:sldId id="292" r:id="rId9"/>
    <p:sldId id="313" r:id="rId10"/>
    <p:sldId id="293" r:id="rId11"/>
    <p:sldId id="282" r:id="rId12"/>
    <p:sldId id="318" r:id="rId13"/>
    <p:sldId id="283" r:id="rId14"/>
    <p:sldId id="323" r:id="rId15"/>
    <p:sldId id="294" r:id="rId16"/>
    <p:sldId id="295" r:id="rId17"/>
    <p:sldId id="296" r:id="rId18"/>
    <p:sldId id="297" r:id="rId19"/>
    <p:sldId id="298" r:id="rId20"/>
    <p:sldId id="299" r:id="rId21"/>
    <p:sldId id="302" r:id="rId22"/>
    <p:sldId id="300" r:id="rId23"/>
    <p:sldId id="319" r:id="rId24"/>
    <p:sldId id="320" r:id="rId25"/>
    <p:sldId id="321" r:id="rId26"/>
    <p:sldId id="322" r:id="rId27"/>
    <p:sldId id="325" r:id="rId28"/>
    <p:sldId id="289" r:id="rId29"/>
    <p:sldId id="326" r:id="rId30"/>
    <p:sldId id="316" r:id="rId31"/>
    <p:sldId id="304" r:id="rId32"/>
    <p:sldId id="317" r:id="rId33"/>
  </p:sldIdLst>
  <p:sldSz cx="9144000" cy="6858000" type="screen4x3"/>
  <p:notesSz cx="6858000" cy="97234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105" d="100"/>
          <a:sy n="105" d="100"/>
        </p:scale>
        <p:origin x="-1164" y="-96"/>
      </p:cViewPr>
      <p:guideLst>
        <p:guide orient="horz" pos="2160"/>
        <p:guide pos="2880"/>
      </p:guideLst>
    </p:cSldViewPr>
  </p:slideViewPr>
  <p:outlineViewPr>
    <p:cViewPr>
      <p:scale>
        <a:sx n="33" d="100"/>
        <a:sy n="33" d="100"/>
      </p:scale>
      <p:origin x="0" y="172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628" y="-90"/>
      </p:cViewPr>
      <p:guideLst>
        <p:guide orient="horz" pos="3062"/>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85775"/>
          </a:xfrm>
          <a:prstGeom prst="rect">
            <a:avLst/>
          </a:prstGeom>
        </p:spPr>
        <p:txBody>
          <a:bodyPr vert="horz" lIns="91440" tIns="45720" rIns="91440" bIns="45720" rtlCol="0"/>
          <a:lstStyle>
            <a:lvl1pPr algn="r">
              <a:defRPr sz="1200"/>
            </a:lvl1pPr>
          </a:lstStyle>
          <a:p>
            <a:fld id="{DE11292D-02B4-4B5D-9446-CC03DEBC0E11}" type="datetimeFigureOut">
              <a:rPr lang="de-DE" smtClean="0"/>
              <a:pPr/>
              <a:t>23.07.2014</a:t>
            </a:fld>
            <a:endParaRPr lang="de-DE"/>
          </a:p>
        </p:txBody>
      </p:sp>
      <p:sp>
        <p:nvSpPr>
          <p:cNvPr id="4" name="Fußzeilenplatzhalter 3"/>
          <p:cNvSpPr>
            <a:spLocks noGrp="1"/>
          </p:cNvSpPr>
          <p:nvPr>
            <p:ph type="ftr" sz="quarter" idx="2"/>
          </p:nvPr>
        </p:nvSpPr>
        <p:spPr>
          <a:xfrm>
            <a:off x="0" y="9236075"/>
            <a:ext cx="2971800" cy="485775"/>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9236075"/>
            <a:ext cx="2971800" cy="485775"/>
          </a:xfrm>
          <a:prstGeom prst="rect">
            <a:avLst/>
          </a:prstGeom>
        </p:spPr>
        <p:txBody>
          <a:bodyPr vert="horz" lIns="91440" tIns="45720" rIns="91440" bIns="45720" rtlCol="0" anchor="b"/>
          <a:lstStyle>
            <a:lvl1pPr algn="r">
              <a:defRPr sz="1200"/>
            </a:lvl1pPr>
          </a:lstStyle>
          <a:p>
            <a:fld id="{ED79398C-4EE4-4AB8-AE8E-40CBFD116AF7}" type="slidenum">
              <a:rPr lang="de-DE" smtClean="0"/>
              <a:pPr/>
              <a:t>‹Nr.›</a:t>
            </a:fld>
            <a:endParaRPr lang="de-DE"/>
          </a:p>
        </p:txBody>
      </p:sp>
    </p:spTree>
    <p:extLst>
      <p:ext uri="{BB962C8B-B14F-4D97-AF65-F5344CB8AC3E}">
        <p14:creationId xmlns="" xmlns:p14="http://schemas.microsoft.com/office/powerpoint/2010/main" val="26716798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8617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86172"/>
          </a:xfrm>
          <a:prstGeom prst="rect">
            <a:avLst/>
          </a:prstGeom>
        </p:spPr>
        <p:txBody>
          <a:bodyPr vert="horz" lIns="91440" tIns="45720" rIns="91440" bIns="45720" rtlCol="0"/>
          <a:lstStyle>
            <a:lvl1pPr algn="r">
              <a:defRPr sz="1200"/>
            </a:lvl1pPr>
          </a:lstStyle>
          <a:p>
            <a:fld id="{B4BB2781-B1B0-4C83-9F0B-8EB844E88364}" type="datetimeFigureOut">
              <a:rPr lang="de-DE" smtClean="0"/>
              <a:pPr/>
              <a:t>23.07.2014</a:t>
            </a:fld>
            <a:endParaRPr lang="de-DE"/>
          </a:p>
        </p:txBody>
      </p:sp>
      <p:sp>
        <p:nvSpPr>
          <p:cNvPr id="4" name="Folienbildplatzhalter 3"/>
          <p:cNvSpPr>
            <a:spLocks noGrp="1" noRot="1" noChangeAspect="1"/>
          </p:cNvSpPr>
          <p:nvPr>
            <p:ph type="sldImg" idx="2"/>
          </p:nvPr>
        </p:nvSpPr>
        <p:spPr>
          <a:xfrm>
            <a:off x="998538" y="728663"/>
            <a:ext cx="4860925" cy="36464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618633"/>
            <a:ext cx="5486400" cy="4375547"/>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235578"/>
            <a:ext cx="2971800" cy="48617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9235578"/>
            <a:ext cx="2971800" cy="486172"/>
          </a:xfrm>
          <a:prstGeom prst="rect">
            <a:avLst/>
          </a:prstGeom>
        </p:spPr>
        <p:txBody>
          <a:bodyPr vert="horz" lIns="91440" tIns="45720" rIns="91440" bIns="45720" rtlCol="0" anchor="b"/>
          <a:lstStyle>
            <a:lvl1pPr algn="r">
              <a:defRPr sz="1200"/>
            </a:lvl1pPr>
          </a:lstStyle>
          <a:p>
            <a:fld id="{EE99EB43-8539-4ABF-AF93-51E1E388EE99}" type="slidenum">
              <a:rPr lang="de-DE" smtClean="0"/>
              <a:pPr/>
              <a:t>‹Nr.›</a:t>
            </a:fld>
            <a:endParaRPr lang="de-DE"/>
          </a:p>
        </p:txBody>
      </p:sp>
    </p:spTree>
    <p:extLst>
      <p:ext uri="{BB962C8B-B14F-4D97-AF65-F5344CB8AC3E}">
        <p14:creationId xmlns="" xmlns:p14="http://schemas.microsoft.com/office/powerpoint/2010/main" val="607651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EE99EB43-8539-4ABF-AF93-51E1E388EE99}" type="slidenum">
              <a:rPr lang="de-DE" smtClean="0"/>
              <a:pPr/>
              <a:t>1</a:t>
            </a:fld>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EE99EB43-8539-4ABF-AF93-51E1E388EE99}" type="slidenum">
              <a:rPr lang="de-DE" smtClean="0"/>
              <a:pPr/>
              <a:t>11</a:t>
            </a:fld>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EE99EB43-8539-4ABF-AF93-51E1E388EE99}" type="slidenum">
              <a:rPr lang="de-DE" smtClean="0"/>
              <a:pPr/>
              <a:t>13</a:t>
            </a:fld>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smtClean="0"/>
          </a:p>
        </p:txBody>
      </p:sp>
      <p:sp>
        <p:nvSpPr>
          <p:cNvPr id="4" name="Foliennummernplatzhalter 3"/>
          <p:cNvSpPr>
            <a:spLocks noGrp="1"/>
          </p:cNvSpPr>
          <p:nvPr>
            <p:ph type="sldNum" sz="quarter" idx="10"/>
          </p:nvPr>
        </p:nvSpPr>
        <p:spPr/>
        <p:txBody>
          <a:bodyPr/>
          <a:lstStyle/>
          <a:p>
            <a:fld id="{EE99EB43-8539-4ABF-AF93-51E1E388EE99}" type="slidenum">
              <a:rPr lang="de-DE" smtClean="0"/>
              <a:pPr/>
              <a:t>15</a:t>
            </a:fld>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smtClean="0"/>
          </a:p>
        </p:txBody>
      </p:sp>
      <p:sp>
        <p:nvSpPr>
          <p:cNvPr id="4" name="Foliennummernplatzhalter 3"/>
          <p:cNvSpPr>
            <a:spLocks noGrp="1"/>
          </p:cNvSpPr>
          <p:nvPr>
            <p:ph type="sldNum" sz="quarter" idx="10"/>
          </p:nvPr>
        </p:nvSpPr>
        <p:spPr/>
        <p:txBody>
          <a:bodyPr/>
          <a:lstStyle/>
          <a:p>
            <a:fld id="{EE99EB43-8539-4ABF-AF93-51E1E388EE99}" type="slidenum">
              <a:rPr lang="de-DE" smtClean="0"/>
              <a:pPr/>
              <a:t>16</a:t>
            </a:fld>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85800" y="4806652"/>
            <a:ext cx="5486400" cy="4375547"/>
          </a:xfrm>
        </p:spPr>
        <p:txBody>
          <a:bodyPr>
            <a:normAutofit/>
          </a:bodyPr>
          <a:lstStyle/>
          <a:p>
            <a:endParaRPr lang="de-DE" dirty="0" smtClean="0"/>
          </a:p>
        </p:txBody>
      </p:sp>
      <p:sp>
        <p:nvSpPr>
          <p:cNvPr id="4" name="Foliennummernplatzhalter 3"/>
          <p:cNvSpPr>
            <a:spLocks noGrp="1"/>
          </p:cNvSpPr>
          <p:nvPr>
            <p:ph type="sldNum" sz="quarter" idx="10"/>
          </p:nvPr>
        </p:nvSpPr>
        <p:spPr/>
        <p:txBody>
          <a:bodyPr/>
          <a:lstStyle/>
          <a:p>
            <a:fld id="{EE99EB43-8539-4ABF-AF93-51E1E388EE99}" type="slidenum">
              <a:rPr lang="de-DE" smtClean="0"/>
              <a:pPr/>
              <a:t>17</a:t>
            </a:fld>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smtClean="0"/>
          </a:p>
        </p:txBody>
      </p:sp>
      <p:sp>
        <p:nvSpPr>
          <p:cNvPr id="4" name="Foliennummernplatzhalter 3"/>
          <p:cNvSpPr>
            <a:spLocks noGrp="1"/>
          </p:cNvSpPr>
          <p:nvPr>
            <p:ph type="sldNum" sz="quarter" idx="10"/>
          </p:nvPr>
        </p:nvSpPr>
        <p:spPr/>
        <p:txBody>
          <a:bodyPr/>
          <a:lstStyle/>
          <a:p>
            <a:fld id="{EE99EB43-8539-4ABF-AF93-51E1E388EE99}" type="slidenum">
              <a:rPr lang="de-DE" smtClean="0"/>
              <a:pPr/>
              <a:t>18</a:t>
            </a:fld>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smtClean="0"/>
          </a:p>
        </p:txBody>
      </p:sp>
      <p:sp>
        <p:nvSpPr>
          <p:cNvPr id="4" name="Foliennummernplatzhalter 3"/>
          <p:cNvSpPr>
            <a:spLocks noGrp="1"/>
          </p:cNvSpPr>
          <p:nvPr>
            <p:ph type="sldNum" sz="quarter" idx="10"/>
          </p:nvPr>
        </p:nvSpPr>
        <p:spPr/>
        <p:txBody>
          <a:bodyPr/>
          <a:lstStyle/>
          <a:p>
            <a:fld id="{EE99EB43-8539-4ABF-AF93-51E1E388EE99}" type="slidenum">
              <a:rPr lang="de-DE" smtClean="0"/>
              <a:pPr/>
              <a:t>19</a:t>
            </a:fld>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smtClean="0"/>
          </a:p>
        </p:txBody>
      </p:sp>
      <p:sp>
        <p:nvSpPr>
          <p:cNvPr id="4" name="Foliennummernplatzhalter 3"/>
          <p:cNvSpPr>
            <a:spLocks noGrp="1"/>
          </p:cNvSpPr>
          <p:nvPr>
            <p:ph type="sldNum" sz="quarter" idx="10"/>
          </p:nvPr>
        </p:nvSpPr>
        <p:spPr/>
        <p:txBody>
          <a:bodyPr/>
          <a:lstStyle/>
          <a:p>
            <a:fld id="{EE99EB43-8539-4ABF-AF93-51E1E388EE99}" type="slidenum">
              <a:rPr lang="de-DE" smtClean="0"/>
              <a:pPr/>
              <a:t>20</a:t>
            </a:fld>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smtClean="0"/>
          </a:p>
        </p:txBody>
      </p:sp>
      <p:sp>
        <p:nvSpPr>
          <p:cNvPr id="4" name="Foliennummernplatzhalter 3"/>
          <p:cNvSpPr>
            <a:spLocks noGrp="1"/>
          </p:cNvSpPr>
          <p:nvPr>
            <p:ph type="sldNum" sz="quarter" idx="10"/>
          </p:nvPr>
        </p:nvSpPr>
        <p:spPr/>
        <p:txBody>
          <a:bodyPr/>
          <a:lstStyle/>
          <a:p>
            <a:fld id="{EE99EB43-8539-4ABF-AF93-51E1E388EE99}" type="slidenum">
              <a:rPr lang="de-DE" smtClean="0"/>
              <a:pPr/>
              <a:t>21</a:t>
            </a:fld>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smtClean="0"/>
          </a:p>
        </p:txBody>
      </p:sp>
      <p:sp>
        <p:nvSpPr>
          <p:cNvPr id="4" name="Foliennummernplatzhalter 3"/>
          <p:cNvSpPr>
            <a:spLocks noGrp="1"/>
          </p:cNvSpPr>
          <p:nvPr>
            <p:ph type="sldNum" sz="quarter" idx="10"/>
          </p:nvPr>
        </p:nvSpPr>
        <p:spPr/>
        <p:txBody>
          <a:bodyPr/>
          <a:lstStyle/>
          <a:p>
            <a:fld id="{EE99EB43-8539-4ABF-AF93-51E1E388EE99}" type="slidenum">
              <a:rPr lang="de-DE" smtClean="0"/>
              <a:pPr/>
              <a:t>22</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EE99EB43-8539-4ABF-AF93-51E1E388EE99}" type="slidenum">
              <a:rPr lang="de-DE" smtClean="0"/>
              <a:pPr/>
              <a:t>2</a:t>
            </a:fld>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smtClean="0"/>
          </a:p>
        </p:txBody>
      </p:sp>
      <p:sp>
        <p:nvSpPr>
          <p:cNvPr id="4" name="Foliennummernplatzhalter 3"/>
          <p:cNvSpPr>
            <a:spLocks noGrp="1"/>
          </p:cNvSpPr>
          <p:nvPr>
            <p:ph type="sldNum" sz="quarter" idx="10"/>
          </p:nvPr>
        </p:nvSpPr>
        <p:spPr/>
        <p:txBody>
          <a:bodyPr/>
          <a:lstStyle/>
          <a:p>
            <a:fld id="{EE99EB43-8539-4ABF-AF93-51E1E388EE99}" type="slidenum">
              <a:rPr lang="de-DE" smtClean="0"/>
              <a:pPr/>
              <a:t>28</a:t>
            </a:fld>
            <a:endParaRPr 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smtClean="0"/>
          </a:p>
        </p:txBody>
      </p:sp>
      <p:sp>
        <p:nvSpPr>
          <p:cNvPr id="4" name="Foliennummernplatzhalter 3"/>
          <p:cNvSpPr>
            <a:spLocks noGrp="1"/>
          </p:cNvSpPr>
          <p:nvPr>
            <p:ph type="sldNum" sz="quarter" idx="10"/>
          </p:nvPr>
        </p:nvSpPr>
        <p:spPr/>
        <p:txBody>
          <a:bodyPr/>
          <a:lstStyle/>
          <a:p>
            <a:fld id="{EE99EB43-8539-4ABF-AF93-51E1E388EE99}" type="slidenum">
              <a:rPr lang="de-DE" smtClean="0"/>
              <a:pPr/>
              <a:t>29</a:t>
            </a:fld>
            <a:endParaRPr 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smtClean="0"/>
          </a:p>
        </p:txBody>
      </p:sp>
      <p:sp>
        <p:nvSpPr>
          <p:cNvPr id="4" name="Foliennummernplatzhalter 3"/>
          <p:cNvSpPr>
            <a:spLocks noGrp="1"/>
          </p:cNvSpPr>
          <p:nvPr>
            <p:ph type="sldNum" sz="quarter" idx="10"/>
          </p:nvPr>
        </p:nvSpPr>
        <p:spPr/>
        <p:txBody>
          <a:bodyPr/>
          <a:lstStyle/>
          <a:p>
            <a:fld id="{EE99EB43-8539-4ABF-AF93-51E1E388EE99}" type="slidenum">
              <a:rPr lang="de-DE" smtClean="0"/>
              <a:pPr/>
              <a:t>30</a:t>
            </a:fld>
            <a:endParaRPr 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EE99EB43-8539-4ABF-AF93-51E1E388EE99}" type="slidenum">
              <a:rPr lang="de-DE" smtClean="0"/>
              <a:pPr/>
              <a:t>31</a:t>
            </a:fld>
            <a:endParaRPr 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EE99EB43-8539-4ABF-AF93-51E1E388EE99}" type="slidenum">
              <a:rPr lang="de-DE" smtClean="0"/>
              <a:pPr/>
              <a:t>32</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EE99EB43-8539-4ABF-AF93-51E1E388EE99}" type="slidenum">
              <a:rPr lang="de-DE" smtClean="0"/>
              <a:pPr/>
              <a:t>4</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smtClean="0"/>
          </a:p>
        </p:txBody>
      </p:sp>
      <p:sp>
        <p:nvSpPr>
          <p:cNvPr id="4" name="Foliennummernplatzhalter 3"/>
          <p:cNvSpPr>
            <a:spLocks noGrp="1"/>
          </p:cNvSpPr>
          <p:nvPr>
            <p:ph type="sldNum" sz="quarter" idx="10"/>
          </p:nvPr>
        </p:nvSpPr>
        <p:spPr/>
        <p:txBody>
          <a:bodyPr/>
          <a:lstStyle/>
          <a:p>
            <a:fld id="{EE99EB43-8539-4ABF-AF93-51E1E388EE99}" type="slidenum">
              <a:rPr lang="de-DE" smtClean="0"/>
              <a:pPr/>
              <a:t>5</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smtClean="0"/>
          </a:p>
        </p:txBody>
      </p:sp>
      <p:sp>
        <p:nvSpPr>
          <p:cNvPr id="4" name="Foliennummernplatzhalter 3"/>
          <p:cNvSpPr>
            <a:spLocks noGrp="1"/>
          </p:cNvSpPr>
          <p:nvPr>
            <p:ph type="sldNum" sz="quarter" idx="10"/>
          </p:nvPr>
        </p:nvSpPr>
        <p:spPr/>
        <p:txBody>
          <a:bodyPr/>
          <a:lstStyle/>
          <a:p>
            <a:fld id="{EE99EB43-8539-4ABF-AF93-51E1E388EE99}" type="slidenum">
              <a:rPr lang="de-DE" smtClean="0"/>
              <a:pPr/>
              <a:t>6</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smtClean="0"/>
          </a:p>
        </p:txBody>
      </p:sp>
      <p:sp>
        <p:nvSpPr>
          <p:cNvPr id="4" name="Foliennummernplatzhalter 3"/>
          <p:cNvSpPr>
            <a:spLocks noGrp="1"/>
          </p:cNvSpPr>
          <p:nvPr>
            <p:ph type="sldNum" sz="quarter" idx="10"/>
          </p:nvPr>
        </p:nvSpPr>
        <p:spPr/>
        <p:txBody>
          <a:bodyPr/>
          <a:lstStyle/>
          <a:p>
            <a:fld id="{EE99EB43-8539-4ABF-AF93-51E1E388EE99}" type="slidenum">
              <a:rPr lang="de-DE" smtClean="0"/>
              <a:pPr/>
              <a:t>7</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EE99EB43-8539-4ABF-AF93-51E1E388EE99}" type="slidenum">
              <a:rPr lang="de-DE" smtClean="0"/>
              <a:pPr/>
              <a:t>8</a:t>
            </a:fld>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smtClean="0"/>
          </a:p>
        </p:txBody>
      </p:sp>
      <p:sp>
        <p:nvSpPr>
          <p:cNvPr id="4" name="Foliennummernplatzhalter 3"/>
          <p:cNvSpPr>
            <a:spLocks noGrp="1"/>
          </p:cNvSpPr>
          <p:nvPr>
            <p:ph type="sldNum" sz="quarter" idx="10"/>
          </p:nvPr>
        </p:nvSpPr>
        <p:spPr/>
        <p:txBody>
          <a:bodyPr/>
          <a:lstStyle/>
          <a:p>
            <a:fld id="{EE99EB43-8539-4ABF-AF93-51E1E388EE99}" type="slidenum">
              <a:rPr lang="de-DE" smtClean="0"/>
              <a:pPr/>
              <a:t>9</a:t>
            </a:fld>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smtClean="0"/>
          </a:p>
        </p:txBody>
      </p:sp>
      <p:sp>
        <p:nvSpPr>
          <p:cNvPr id="4" name="Foliennummernplatzhalter 3"/>
          <p:cNvSpPr>
            <a:spLocks noGrp="1"/>
          </p:cNvSpPr>
          <p:nvPr>
            <p:ph type="sldNum" sz="quarter" idx="10"/>
          </p:nvPr>
        </p:nvSpPr>
        <p:spPr/>
        <p:txBody>
          <a:bodyPr/>
          <a:lstStyle/>
          <a:p>
            <a:fld id="{EE99EB43-8539-4ABF-AF93-51E1E388EE99}" type="slidenum">
              <a:rPr lang="de-DE" smtClean="0"/>
              <a:pPr/>
              <a:t>10</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7" name="Rechtec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c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2362200" y="4038600"/>
            <a:ext cx="6477000" cy="1828800"/>
          </a:xfrm>
        </p:spPr>
        <p:txBody>
          <a:bodyPr anchor="b"/>
          <a:lstStyle>
            <a:lvl1pPr>
              <a:defRPr cap="all" baseline="0"/>
            </a:lvl1pPr>
          </a:lstStyle>
          <a:p>
            <a:r>
              <a:rPr kumimoji="0" lang="de-DE" smtClean="0"/>
              <a:t>Titelmasterformat durch Klicken bearbeiten</a:t>
            </a:r>
            <a:endParaRPr kumimoji="0" lang="en-US"/>
          </a:p>
        </p:txBody>
      </p:sp>
      <p:sp>
        <p:nvSpPr>
          <p:cNvPr id="9" name="Untertitel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6F368D1-25B8-483F-BAB6-4ACD6D35BFA3}" type="datetimeFigureOut">
              <a:rPr lang="de-DE" smtClean="0"/>
              <a:pPr/>
              <a:t>23.07.2014</a:t>
            </a:fld>
            <a:endParaRPr lang="de-DE"/>
          </a:p>
        </p:txBody>
      </p:sp>
      <p:sp>
        <p:nvSpPr>
          <p:cNvPr id="17" name="Fußzeilenplatzhalt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de-DE"/>
          </a:p>
        </p:txBody>
      </p:sp>
      <p:sp>
        <p:nvSpPr>
          <p:cNvPr id="29" name="Foliennummernplatzhalt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FF119F8-30F5-4FFC-B080-DE1D93F44CD0}" type="slidenum">
              <a:rPr lang="de-DE" smtClean="0"/>
              <a:pPr/>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26F368D1-25B8-483F-BAB6-4ACD6D35BFA3}" type="datetimeFigureOut">
              <a:rPr lang="de-DE" smtClean="0"/>
              <a:pPr/>
              <a:t>23.07.2014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F119F8-30F5-4FFC-B080-DE1D93F44CD0}"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1"/>
      </p:bgRef>
    </p:bg>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53200" y="609600"/>
            <a:ext cx="2057400" cy="5516563"/>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609600"/>
            <a:ext cx="5562600" cy="5516564"/>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a:xfrm>
            <a:off x="6553200" y="6248402"/>
            <a:ext cx="2209800" cy="365125"/>
          </a:xfrm>
        </p:spPr>
        <p:txBody>
          <a:bodyPr/>
          <a:lstStyle/>
          <a:p>
            <a:fld id="{26F368D1-25B8-483F-BAB6-4ACD6D35BFA3}" type="datetimeFigureOut">
              <a:rPr lang="de-DE" smtClean="0"/>
              <a:pPr/>
              <a:t>23.07.2014</a:t>
            </a:fld>
            <a:endParaRPr lang="de-DE"/>
          </a:p>
        </p:txBody>
      </p:sp>
      <p:sp>
        <p:nvSpPr>
          <p:cNvPr id="5" name="Fußzeilenplatzhalter 4"/>
          <p:cNvSpPr>
            <a:spLocks noGrp="1"/>
          </p:cNvSpPr>
          <p:nvPr>
            <p:ph type="ftr" sz="quarter" idx="11"/>
          </p:nvPr>
        </p:nvSpPr>
        <p:spPr>
          <a:xfrm>
            <a:off x="457201" y="6248207"/>
            <a:ext cx="5573483" cy="365125"/>
          </a:xfrm>
        </p:spPr>
        <p:txBody>
          <a:bodyPr/>
          <a:lstStyle/>
          <a:p>
            <a:endParaRPr lang="de-DE"/>
          </a:p>
        </p:txBody>
      </p:sp>
      <p:sp>
        <p:nvSpPr>
          <p:cNvPr id="7" name="Rechtec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htec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htec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liennummernplatzhalter 5"/>
          <p:cNvSpPr>
            <a:spLocks noGrp="1"/>
          </p:cNvSpPr>
          <p:nvPr>
            <p:ph type="sldNum" sz="quarter" idx="12"/>
          </p:nvPr>
        </p:nvSpPr>
        <p:spPr>
          <a:xfrm rot="5400000">
            <a:off x="5989638" y="144462"/>
            <a:ext cx="533400" cy="244476"/>
          </a:xfrm>
        </p:spPr>
        <p:txBody>
          <a:bodyPr/>
          <a:lstStyle/>
          <a:p>
            <a:fld id="{0FF119F8-30F5-4FFC-B080-DE1D93F44CD0}"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12648" y="228600"/>
            <a:ext cx="8153400" cy="990600"/>
          </a:xfrm>
        </p:spPr>
        <p:txBody>
          <a:body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26F368D1-25B8-483F-BAB6-4ACD6D35BFA3}" type="datetimeFigureOut">
              <a:rPr lang="de-DE" smtClean="0"/>
              <a:pPr/>
              <a:t>23.07.2014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lvl1pPr>
              <a:defRPr>
                <a:solidFill>
                  <a:srgbClr val="FFFFFF"/>
                </a:solidFill>
              </a:defRPr>
            </a:lvl1pPr>
          </a:lstStyle>
          <a:p>
            <a:fld id="{0FF119F8-30F5-4FFC-B080-DE1D93F44CD0}" type="slidenum">
              <a:rPr lang="de-DE" smtClean="0"/>
              <a:pPr/>
              <a:t>‹Nr.›</a:t>
            </a:fld>
            <a:endParaRPr lang="de-DE"/>
          </a:p>
        </p:txBody>
      </p:sp>
      <p:sp>
        <p:nvSpPr>
          <p:cNvPr id="8" name="Inhaltsplatzhalter 7"/>
          <p:cNvSpPr>
            <a:spLocks noGrp="1"/>
          </p:cNvSpPr>
          <p:nvPr>
            <p:ph sz="quarter" idx="1"/>
          </p:nvPr>
        </p:nvSpPr>
        <p:spPr>
          <a:xfrm>
            <a:off x="612648" y="1600200"/>
            <a:ext cx="8153400" cy="44958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bg>
      <p:bgRef idx="1003">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7" name="Rechtec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ec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ec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de-DE" smtClean="0"/>
              <a:t>Titelmasterformat durch Klicken bearbeiten</a:t>
            </a:r>
            <a:endParaRPr kumimoji="0" lang="en-US"/>
          </a:p>
        </p:txBody>
      </p:sp>
      <p:sp>
        <p:nvSpPr>
          <p:cNvPr id="12" name="Datumsplatzhalter 11"/>
          <p:cNvSpPr>
            <a:spLocks noGrp="1"/>
          </p:cNvSpPr>
          <p:nvPr>
            <p:ph type="dt" sz="half" idx="10"/>
          </p:nvPr>
        </p:nvSpPr>
        <p:spPr/>
        <p:txBody>
          <a:bodyPr/>
          <a:lstStyle/>
          <a:p>
            <a:fld id="{26F368D1-25B8-483F-BAB6-4ACD6D35BFA3}" type="datetimeFigureOut">
              <a:rPr lang="de-DE" smtClean="0"/>
              <a:pPr/>
              <a:t>23.07.2014</a:t>
            </a:fld>
            <a:endParaRPr lang="de-DE"/>
          </a:p>
        </p:txBody>
      </p:sp>
      <p:sp>
        <p:nvSpPr>
          <p:cNvPr id="13" name="Foliennummernplatzhalt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FF119F8-30F5-4FFC-B080-DE1D93F44CD0}" type="slidenum">
              <a:rPr lang="de-DE" smtClean="0"/>
              <a:pPr/>
              <a:t>‹Nr.›</a:t>
            </a:fld>
            <a:endParaRPr lang="de-DE"/>
          </a:p>
        </p:txBody>
      </p:sp>
      <p:sp>
        <p:nvSpPr>
          <p:cNvPr id="14" name="Fußzeilenplatzhalter 13"/>
          <p:cNvSpPr>
            <a:spLocks noGrp="1"/>
          </p:cNvSpPr>
          <p:nvPr>
            <p:ph type="ftr" sz="quarter" idx="12"/>
          </p:nvPr>
        </p:nvSpPr>
        <p:spPr/>
        <p:txBody>
          <a:bodyPr/>
          <a:lstStyle/>
          <a:p>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9" name="Inhaltsplatzhalter 8"/>
          <p:cNvSpPr>
            <a:spLocks noGrp="1"/>
          </p:cNvSpPr>
          <p:nvPr>
            <p:ph sz="quarter" idx="1"/>
          </p:nvPr>
        </p:nvSpPr>
        <p:spPr>
          <a:xfrm>
            <a:off x="609600" y="1589567"/>
            <a:ext cx="3886200"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1" name="Inhaltsplatzhalter 10"/>
          <p:cNvSpPr>
            <a:spLocks noGrp="1"/>
          </p:cNvSpPr>
          <p:nvPr>
            <p:ph sz="quarter" idx="2"/>
          </p:nvPr>
        </p:nvSpPr>
        <p:spPr>
          <a:xfrm>
            <a:off x="4844901" y="1589567"/>
            <a:ext cx="3886200"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8" name="Datumsplatzhalter 7"/>
          <p:cNvSpPr>
            <a:spLocks noGrp="1"/>
          </p:cNvSpPr>
          <p:nvPr>
            <p:ph type="dt" sz="half" idx="15"/>
          </p:nvPr>
        </p:nvSpPr>
        <p:spPr/>
        <p:txBody>
          <a:bodyPr rtlCol="0"/>
          <a:lstStyle/>
          <a:p>
            <a:fld id="{26F368D1-25B8-483F-BAB6-4ACD6D35BFA3}" type="datetimeFigureOut">
              <a:rPr lang="de-DE" smtClean="0"/>
              <a:pPr/>
              <a:t>23.07.2014</a:t>
            </a:fld>
            <a:endParaRPr lang="de-DE"/>
          </a:p>
        </p:txBody>
      </p:sp>
      <p:sp>
        <p:nvSpPr>
          <p:cNvPr id="10" name="Foliennummernplatzhalter 9"/>
          <p:cNvSpPr>
            <a:spLocks noGrp="1"/>
          </p:cNvSpPr>
          <p:nvPr>
            <p:ph type="sldNum" sz="quarter" idx="16"/>
          </p:nvPr>
        </p:nvSpPr>
        <p:spPr/>
        <p:txBody>
          <a:bodyPr rtlCol="0"/>
          <a:lstStyle/>
          <a:p>
            <a:fld id="{0FF119F8-30F5-4FFC-B080-DE1D93F44CD0}" type="slidenum">
              <a:rPr lang="de-DE" smtClean="0"/>
              <a:pPr/>
              <a:t>‹Nr.›</a:t>
            </a:fld>
            <a:endParaRPr lang="de-DE"/>
          </a:p>
        </p:txBody>
      </p:sp>
      <p:sp>
        <p:nvSpPr>
          <p:cNvPr id="12" name="Fußzeilenplatzhalter 11"/>
          <p:cNvSpPr>
            <a:spLocks noGrp="1"/>
          </p:cNvSpPr>
          <p:nvPr>
            <p:ph type="ftr" sz="quarter" idx="17"/>
          </p:nvPr>
        </p:nvSpPr>
        <p:spPr/>
        <p:txBody>
          <a:bodyPr rtlCol="0"/>
          <a:lstStyle/>
          <a:p>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33400" y="273050"/>
            <a:ext cx="8153400" cy="869950"/>
          </a:xfrm>
        </p:spPr>
        <p:txBody>
          <a:bodyPr anchor="ctr"/>
          <a:lstStyle>
            <a:lvl1pPr>
              <a:defRPr/>
            </a:lvl1pPr>
          </a:lstStyle>
          <a:p>
            <a:r>
              <a:rPr kumimoji="0" lang="de-DE" smtClean="0"/>
              <a:t>Titelmasterformat durch Klicken bearbeiten</a:t>
            </a:r>
            <a:endParaRPr kumimoji="0" lang="en-US"/>
          </a:p>
        </p:txBody>
      </p:sp>
      <p:sp>
        <p:nvSpPr>
          <p:cNvPr id="11" name="Inhaltsplatzhalter 10"/>
          <p:cNvSpPr>
            <a:spLocks noGrp="1"/>
          </p:cNvSpPr>
          <p:nvPr>
            <p:ph sz="quarter" idx="2"/>
          </p:nvPr>
        </p:nvSpPr>
        <p:spPr>
          <a:xfrm>
            <a:off x="609600" y="2438400"/>
            <a:ext cx="3886200" cy="35814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3" name="Inhaltsplatzhalter 12"/>
          <p:cNvSpPr>
            <a:spLocks noGrp="1"/>
          </p:cNvSpPr>
          <p:nvPr>
            <p:ph sz="quarter" idx="4"/>
          </p:nvPr>
        </p:nvSpPr>
        <p:spPr>
          <a:xfrm>
            <a:off x="4800600" y="2438400"/>
            <a:ext cx="3886200" cy="35814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0" name="Datumsplatzhalter 9"/>
          <p:cNvSpPr>
            <a:spLocks noGrp="1"/>
          </p:cNvSpPr>
          <p:nvPr>
            <p:ph type="dt" sz="half" idx="15"/>
          </p:nvPr>
        </p:nvSpPr>
        <p:spPr/>
        <p:txBody>
          <a:bodyPr rtlCol="0"/>
          <a:lstStyle/>
          <a:p>
            <a:fld id="{26F368D1-25B8-483F-BAB6-4ACD6D35BFA3}" type="datetimeFigureOut">
              <a:rPr lang="de-DE" smtClean="0"/>
              <a:pPr/>
              <a:t>23.07.2014</a:t>
            </a:fld>
            <a:endParaRPr lang="de-DE"/>
          </a:p>
        </p:txBody>
      </p:sp>
      <p:sp>
        <p:nvSpPr>
          <p:cNvPr id="12" name="Foliennummernplatzhalter 11"/>
          <p:cNvSpPr>
            <a:spLocks noGrp="1"/>
          </p:cNvSpPr>
          <p:nvPr>
            <p:ph type="sldNum" sz="quarter" idx="16"/>
          </p:nvPr>
        </p:nvSpPr>
        <p:spPr/>
        <p:txBody>
          <a:bodyPr rtlCol="0"/>
          <a:lstStyle/>
          <a:p>
            <a:fld id="{0FF119F8-30F5-4FFC-B080-DE1D93F44CD0}" type="slidenum">
              <a:rPr lang="de-DE" smtClean="0"/>
              <a:pPr/>
              <a:t>‹Nr.›</a:t>
            </a:fld>
            <a:endParaRPr lang="de-DE"/>
          </a:p>
        </p:txBody>
      </p:sp>
      <p:sp>
        <p:nvSpPr>
          <p:cNvPr id="14" name="Fußzeilenplatzhalter 13"/>
          <p:cNvSpPr>
            <a:spLocks noGrp="1"/>
          </p:cNvSpPr>
          <p:nvPr>
            <p:ph type="ftr" sz="quarter" idx="17"/>
          </p:nvPr>
        </p:nvSpPr>
        <p:spPr/>
        <p:txBody>
          <a:bodyPr rtlCol="0"/>
          <a:lstStyle/>
          <a:p>
            <a:endParaRPr lang="de-DE"/>
          </a:p>
        </p:txBody>
      </p:sp>
      <p:sp>
        <p:nvSpPr>
          <p:cNvPr id="16" name="Textplatzhalt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de-DE" smtClean="0"/>
              <a:t>Textmasterformate durch Klicken bearbeiten</a:t>
            </a:r>
          </a:p>
        </p:txBody>
      </p:sp>
      <p:sp>
        <p:nvSpPr>
          <p:cNvPr id="15" name="Textplatzhalt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de-DE" smtClean="0"/>
              <a:t>Textmasterformate durch Klicken bearbeiten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26F368D1-25B8-483F-BAB6-4ACD6D35BFA3}" type="datetimeFigureOut">
              <a:rPr lang="de-DE" smtClean="0"/>
              <a:pPr/>
              <a:t>23.07.2014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lvl1pPr>
              <a:defRPr>
                <a:solidFill>
                  <a:srgbClr val="FFFFFF"/>
                </a:solidFill>
              </a:defRPr>
            </a:lvl1pPr>
          </a:lstStyle>
          <a:p>
            <a:fld id="{0FF119F8-30F5-4FFC-B080-DE1D93F44CD0}"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6F368D1-25B8-483F-BAB6-4ACD6D35BFA3}" type="datetimeFigureOut">
              <a:rPr lang="de-DE" smtClean="0"/>
              <a:pPr/>
              <a:t>23.07.2014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0" y="6248400"/>
            <a:ext cx="533400" cy="381000"/>
          </a:xfrm>
        </p:spPr>
        <p:txBody>
          <a:bodyPr/>
          <a:lstStyle>
            <a:lvl1pPr>
              <a:defRPr>
                <a:solidFill>
                  <a:schemeClr val="tx2"/>
                </a:solidFill>
              </a:defRPr>
            </a:lvl1pPr>
          </a:lstStyle>
          <a:p>
            <a:fld id="{0FF119F8-30F5-4FFC-B080-DE1D93F44CD0}"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0" y="273050"/>
            <a:ext cx="8077200" cy="869950"/>
          </a:xfrm>
        </p:spPr>
        <p:txBody>
          <a:bodyPr anchor="ctr"/>
          <a:lstStyle>
            <a:lvl1pPr algn="l">
              <a:buNone/>
              <a:defRPr sz="4400" b="0"/>
            </a:lvl1p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p:txBody>
          <a:bodyPr/>
          <a:lstStyle/>
          <a:p>
            <a:fld id="{26F368D1-25B8-483F-BAB6-4ACD6D35BFA3}" type="datetimeFigureOut">
              <a:rPr lang="de-DE" smtClean="0"/>
              <a:pPr/>
              <a:t>23.07.2014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lvl1pPr>
              <a:defRPr>
                <a:solidFill>
                  <a:srgbClr val="FFFFFF"/>
                </a:solidFill>
              </a:defRPr>
            </a:lvl1pPr>
          </a:lstStyle>
          <a:p>
            <a:fld id="{0FF119F8-30F5-4FFC-B080-DE1D93F44CD0}" type="slidenum">
              <a:rPr lang="de-DE" smtClean="0"/>
              <a:pPr/>
              <a:t>‹Nr.›</a:t>
            </a:fld>
            <a:endParaRPr lang="de-DE"/>
          </a:p>
        </p:txBody>
      </p:sp>
      <p:sp>
        <p:nvSpPr>
          <p:cNvPr id="3" name="Textplatzhalt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Textmasterformate durch Klicken bearbeiten</a:t>
            </a:r>
          </a:p>
        </p:txBody>
      </p:sp>
      <p:sp>
        <p:nvSpPr>
          <p:cNvPr id="9" name="Inhaltsplatzhalter 8"/>
          <p:cNvSpPr>
            <a:spLocks noGrp="1"/>
          </p:cNvSpPr>
          <p:nvPr>
            <p:ph sz="quarter" idx="1"/>
          </p:nvPr>
        </p:nvSpPr>
        <p:spPr>
          <a:xfrm>
            <a:off x="2362200" y="1752600"/>
            <a:ext cx="6400800" cy="44196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3">
        <a:schemeClr val="bg2"/>
      </p:bgRef>
    </p:bg>
    <p:spTree>
      <p:nvGrpSpPr>
        <p:cNvPr id="1" name=""/>
        <p:cNvGrpSpPr/>
        <p:nvPr/>
      </p:nvGrpSpPr>
      <p:grpSpPr>
        <a:xfrm>
          <a:off x="0" y="0"/>
          <a:ext cx="0" cy="0"/>
          <a:chOff x="0" y="0"/>
          <a:chExt cx="0" cy="0"/>
        </a:xfrm>
      </p:grpSpPr>
      <p:sp>
        <p:nvSpPr>
          <p:cNvPr id="4" name="Textplatzhalt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de-DE" smtClean="0"/>
              <a:t>Textmasterformate durch Klicken bearbeiten</a:t>
            </a:r>
          </a:p>
        </p:txBody>
      </p:sp>
      <p:sp>
        <p:nvSpPr>
          <p:cNvPr id="8" name="Rechtec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ec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de-DE" smtClean="0"/>
              <a:t>Titelmasterformat durch Klicken bearbeiten</a:t>
            </a:r>
            <a:endParaRPr kumimoji="0" lang="en-US"/>
          </a:p>
        </p:txBody>
      </p:sp>
      <p:sp>
        <p:nvSpPr>
          <p:cNvPr id="11" name="Rechtec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umsplatzhalter 11"/>
          <p:cNvSpPr>
            <a:spLocks noGrp="1"/>
          </p:cNvSpPr>
          <p:nvPr>
            <p:ph type="dt" sz="half" idx="10"/>
          </p:nvPr>
        </p:nvSpPr>
        <p:spPr>
          <a:xfrm>
            <a:off x="6248400" y="6248400"/>
            <a:ext cx="2667000" cy="365125"/>
          </a:xfrm>
        </p:spPr>
        <p:txBody>
          <a:bodyPr rtlCol="0"/>
          <a:lstStyle/>
          <a:p>
            <a:fld id="{26F368D1-25B8-483F-BAB6-4ACD6D35BFA3}" type="datetimeFigureOut">
              <a:rPr lang="de-DE" smtClean="0"/>
              <a:pPr/>
              <a:t>23.07.2014</a:t>
            </a:fld>
            <a:endParaRPr lang="de-DE"/>
          </a:p>
        </p:txBody>
      </p:sp>
      <p:sp>
        <p:nvSpPr>
          <p:cNvPr id="13" name="Foliennummernplatzhalter 12"/>
          <p:cNvSpPr>
            <a:spLocks noGrp="1"/>
          </p:cNvSpPr>
          <p:nvPr>
            <p:ph type="sldNum" sz="quarter" idx="11"/>
          </p:nvPr>
        </p:nvSpPr>
        <p:spPr>
          <a:xfrm>
            <a:off x="0" y="4667249"/>
            <a:ext cx="1447800" cy="663578"/>
          </a:xfrm>
        </p:spPr>
        <p:txBody>
          <a:bodyPr rtlCol="0"/>
          <a:lstStyle>
            <a:lvl1pPr>
              <a:defRPr sz="2800"/>
            </a:lvl1pPr>
          </a:lstStyle>
          <a:p>
            <a:fld id="{0FF119F8-30F5-4FFC-B080-DE1D93F44CD0}" type="slidenum">
              <a:rPr lang="de-DE" smtClean="0"/>
              <a:pPr/>
              <a:t>‹Nr.›</a:t>
            </a:fld>
            <a:endParaRPr lang="de-DE"/>
          </a:p>
        </p:txBody>
      </p:sp>
      <p:sp>
        <p:nvSpPr>
          <p:cNvPr id="14" name="Fußzeilenplatzhalter 13"/>
          <p:cNvSpPr>
            <a:spLocks noGrp="1"/>
          </p:cNvSpPr>
          <p:nvPr>
            <p:ph type="ftr" sz="quarter" idx="12"/>
          </p:nvPr>
        </p:nvSpPr>
        <p:spPr>
          <a:xfrm>
            <a:off x="1600200" y="6248206"/>
            <a:ext cx="4572000" cy="365125"/>
          </a:xfrm>
        </p:spPr>
        <p:txBody>
          <a:bodyPr rtlCol="0"/>
          <a:lstStyle/>
          <a:p>
            <a:endParaRPr lang="de-DE"/>
          </a:p>
        </p:txBody>
      </p:sp>
      <p:sp>
        <p:nvSpPr>
          <p:cNvPr id="3" name="Bildplatzhalt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de-DE" smtClean="0"/>
              <a:t>Bild durch Klicken auf Symbol hinzufügen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609600" y="228600"/>
            <a:ext cx="8153400" cy="990600"/>
          </a:xfrm>
          <a:prstGeom prst="rect">
            <a:avLst/>
          </a:prstGeom>
        </p:spPr>
        <p:txBody>
          <a:bodyPr vert="horz" anchor="ctr">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6F368D1-25B8-483F-BAB6-4ACD6D35BFA3}" type="datetimeFigureOut">
              <a:rPr lang="de-DE" smtClean="0"/>
              <a:pPr/>
              <a:t>23.07.2014</a:t>
            </a:fld>
            <a:endParaRPr lang="de-DE"/>
          </a:p>
        </p:txBody>
      </p:sp>
      <p:sp>
        <p:nvSpPr>
          <p:cNvPr id="3" name="Fußzeilenplatzhalt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de-DE"/>
          </a:p>
        </p:txBody>
      </p:sp>
      <p:sp>
        <p:nvSpPr>
          <p:cNvPr id="7" name="Rechtec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ec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ec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FF119F8-30F5-4FFC-B080-DE1D93F44CD0}"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oleObject" Target="../embeddings/oleObject1.bin"/><Relationship Id="rId4" Type="http://schemas.openxmlformats.org/officeDocument/2006/relationships/image" Target="../media/image5.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www.perikopenrevision.de/"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pfarrerverband.de/pfarrerblatt"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Perikopenrevision</a:t>
            </a:r>
            <a:endParaRPr lang="de-DE" dirty="0"/>
          </a:p>
        </p:txBody>
      </p:sp>
      <p:sp>
        <p:nvSpPr>
          <p:cNvPr id="3" name="Untertitel 2"/>
          <p:cNvSpPr>
            <a:spLocks noGrp="1"/>
          </p:cNvSpPr>
          <p:nvPr>
            <p:ph sz="quarter" idx="1"/>
          </p:nvPr>
        </p:nvSpPr>
        <p:spPr/>
        <p:txBody>
          <a:bodyPr/>
          <a:lstStyle/>
          <a:p>
            <a:pPr algn="r">
              <a:buNone/>
            </a:pPr>
            <a:endParaRPr lang="de-DE" dirty="0" smtClean="0"/>
          </a:p>
          <a:p>
            <a:pPr algn="ctr">
              <a:buNone/>
            </a:pPr>
            <a:endParaRPr lang="de-DE" dirty="0" smtClean="0"/>
          </a:p>
          <a:p>
            <a:pPr algn="ctr">
              <a:buNone/>
            </a:pPr>
            <a:r>
              <a:rPr lang="de-DE" dirty="0" smtClean="0"/>
              <a:t>Ein gemeinsames Projekt von</a:t>
            </a:r>
          </a:p>
        </p:txBody>
      </p:sp>
      <p:pic>
        <p:nvPicPr>
          <p:cNvPr id="4" name="Grafik 3"/>
          <p:cNvPicPr/>
          <p:nvPr/>
        </p:nvPicPr>
        <p:blipFill>
          <a:blip r:embed="rId4" cstate="print"/>
          <a:srcRect/>
          <a:stretch>
            <a:fillRect/>
          </a:stretch>
        </p:blipFill>
        <p:spPr bwMode="auto">
          <a:xfrm>
            <a:off x="971600" y="4509120"/>
            <a:ext cx="1440160" cy="720080"/>
          </a:xfrm>
          <a:prstGeom prst="rect">
            <a:avLst/>
          </a:prstGeom>
          <a:noFill/>
          <a:ln w="9525">
            <a:noFill/>
            <a:miter lim="800000"/>
            <a:headEnd/>
            <a:tailEnd/>
          </a:ln>
        </p:spPr>
      </p:pic>
      <p:sp>
        <p:nvSpPr>
          <p:cNvPr id="645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64513" name="Object 1"/>
          <p:cNvGraphicFramePr>
            <a:graphicFrameLocks noChangeAspect="1"/>
          </p:cNvGraphicFramePr>
          <p:nvPr/>
        </p:nvGraphicFramePr>
        <p:xfrm>
          <a:off x="3203848" y="4437112"/>
          <a:ext cx="2357843" cy="792088"/>
        </p:xfrm>
        <a:graphic>
          <a:graphicData uri="http://schemas.openxmlformats.org/presentationml/2006/ole">
            <p:oleObj spid="_x0000_s64524" name="Picture" r:id="rId5" imgW="981456" imgH="333756" progId="Word.Picture.8">
              <p:embed/>
            </p:oleObj>
          </a:graphicData>
        </a:graphic>
      </p:graphicFrame>
      <p:sp>
        <p:nvSpPr>
          <p:cNvPr id="645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64515" name="Object 3"/>
          <p:cNvGraphicFramePr>
            <a:graphicFrameLocks noChangeAspect="1"/>
          </p:cNvGraphicFramePr>
          <p:nvPr/>
        </p:nvGraphicFramePr>
        <p:xfrm>
          <a:off x="6012160" y="4437112"/>
          <a:ext cx="2736304" cy="576064"/>
        </p:xfrm>
        <a:graphic>
          <a:graphicData uri="http://schemas.openxmlformats.org/presentationml/2006/ole">
            <p:oleObj spid="_x0000_s64525" name="Picture" r:id="rId6" imgW="1905000" imgH="438912" progId="Word.Picture.8">
              <p:embed/>
            </p:oleObj>
          </a:graphicData>
        </a:graphic>
      </p:graphicFrame>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Erarbeitung und Tests</a:t>
            </a:r>
          </a:p>
        </p:txBody>
      </p:sp>
      <p:sp>
        <p:nvSpPr>
          <p:cNvPr id="3" name="Inhaltsplatzhalter 2"/>
          <p:cNvSpPr>
            <a:spLocks noGrp="1"/>
          </p:cNvSpPr>
          <p:nvPr>
            <p:ph sz="quarter" idx="1"/>
          </p:nvPr>
        </p:nvSpPr>
        <p:spPr/>
        <p:txBody>
          <a:bodyPr>
            <a:normAutofit/>
          </a:bodyPr>
          <a:lstStyle/>
          <a:p>
            <a:pPr marL="514350" indent="-514350"/>
            <a:r>
              <a:rPr lang="de-DE" dirty="0" smtClean="0"/>
              <a:t>Die Arbeitsgruppe Perikopenrevision wurde berufen und erarbeitete in drei Jahren einen Revisionsentwurf entsprechend der Grundlinien.</a:t>
            </a:r>
          </a:p>
          <a:p>
            <a:pPr marL="514350" indent="-514350"/>
            <a:r>
              <a:rPr lang="de-DE" dirty="0" smtClean="0"/>
              <a:t>Ein Adventsheft (2012) &amp; ein Trinitatisheft (2013) gaben Einblick in die laufende Arbeit.</a:t>
            </a:r>
          </a:p>
          <a:p>
            <a:pPr marL="514350" indent="-514350"/>
            <a:r>
              <a:rPr lang="de-DE" dirty="0" smtClean="0"/>
              <a:t>Der Entwurf lag im März 2014 den kirchenleitenden Gremien zur Beschlussfassung vor und wurde zur Erprobung freigegeben.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Mitglieder der AG Perikopenrevision</a:t>
            </a:r>
            <a:endParaRPr lang="de-DE" dirty="0"/>
          </a:p>
        </p:txBody>
      </p:sp>
      <p:sp>
        <p:nvSpPr>
          <p:cNvPr id="3" name="Inhaltsplatzhalter 2"/>
          <p:cNvSpPr>
            <a:spLocks noGrp="1"/>
          </p:cNvSpPr>
          <p:nvPr>
            <p:ph sz="quarter" idx="1"/>
          </p:nvPr>
        </p:nvSpPr>
        <p:spPr/>
        <p:txBody>
          <a:bodyPr>
            <a:normAutofit lnSpcReduction="10000"/>
          </a:bodyPr>
          <a:lstStyle/>
          <a:p>
            <a:pPr>
              <a:buNone/>
            </a:pPr>
            <a:r>
              <a:rPr lang="de-DE" dirty="0" smtClean="0"/>
              <a:t>Prof. Dr. Alexander Deeg (Vorsitzender) </a:t>
            </a:r>
          </a:p>
          <a:p>
            <a:pPr>
              <a:buNone/>
            </a:pPr>
            <a:r>
              <a:rPr lang="en-US" dirty="0" smtClean="0"/>
              <a:t>Pastor Marcus Antonioli</a:t>
            </a:r>
          </a:p>
          <a:p>
            <a:pPr>
              <a:buNone/>
            </a:pPr>
            <a:r>
              <a:rPr lang="de-DE" dirty="0" smtClean="0"/>
              <a:t>Pfarrerin i.R. Sylvia Bukowski</a:t>
            </a:r>
          </a:p>
          <a:p>
            <a:pPr>
              <a:buNone/>
            </a:pPr>
            <a:r>
              <a:rPr lang="de-DE" dirty="0" smtClean="0"/>
              <a:t>Oberkirchenrat Dr. Thilo Daniel</a:t>
            </a:r>
          </a:p>
          <a:p>
            <a:pPr>
              <a:buNone/>
            </a:pPr>
            <a:r>
              <a:rPr lang="de-DE" dirty="0" smtClean="0"/>
              <a:t>Pastor i.R. Klaus Eulenberger</a:t>
            </a:r>
          </a:p>
          <a:p>
            <a:pPr>
              <a:buNone/>
            </a:pPr>
            <a:r>
              <a:rPr lang="de-DE" dirty="0" smtClean="0"/>
              <a:t>Pfarrer Dr. Martin Evang (stellv. Vorsitzender)</a:t>
            </a:r>
          </a:p>
          <a:p>
            <a:pPr>
              <a:buNone/>
            </a:pPr>
            <a:r>
              <a:rPr lang="de-DE" dirty="0" smtClean="0"/>
              <a:t>Pastor Dr. </a:t>
            </a:r>
            <a:r>
              <a:rPr lang="de-DE" dirty="0" err="1" smtClean="0"/>
              <a:t>theol</a:t>
            </a:r>
            <a:r>
              <a:rPr lang="de-DE" dirty="0" smtClean="0"/>
              <a:t>. habil. Martin Kumlehn</a:t>
            </a:r>
          </a:p>
          <a:p>
            <a:pPr>
              <a:buNone/>
            </a:pPr>
            <a:r>
              <a:rPr lang="de-DE" dirty="0" smtClean="0"/>
              <a:t>Pfarrerin Dr. Irene Mildenberger</a:t>
            </a:r>
          </a:p>
          <a:p>
            <a:pPr>
              <a:buNone/>
            </a:pPr>
            <a:r>
              <a:rPr lang="de-DE" dirty="0" smtClean="0"/>
              <a:t>Studienleiterin Pfarrerin Dr. Ilsabe Seibt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smtClean="0"/>
              <a:t>Geschäftsführung</a:t>
            </a:r>
            <a:endParaRPr lang="de-DE" dirty="0"/>
          </a:p>
        </p:txBody>
      </p:sp>
      <p:sp>
        <p:nvSpPr>
          <p:cNvPr id="3" name="Inhaltsplatzhalter 2"/>
          <p:cNvSpPr>
            <a:spLocks noGrp="1"/>
          </p:cNvSpPr>
          <p:nvPr>
            <p:ph sz="quarter" idx="1"/>
          </p:nvPr>
        </p:nvSpPr>
        <p:spPr/>
        <p:txBody>
          <a:bodyPr/>
          <a:lstStyle/>
          <a:p>
            <a:pPr>
              <a:buFont typeface="Courier New" panose="02070309020205020404" pitchFamily="49" charset="0"/>
              <a:buChar char="o"/>
            </a:pPr>
            <a:r>
              <a:rPr lang="de-DE" dirty="0" smtClean="0"/>
              <a:t>Geschäftsführerin</a:t>
            </a:r>
          </a:p>
          <a:p>
            <a:pPr marL="0" indent="0">
              <a:buNone/>
            </a:pPr>
            <a:r>
              <a:rPr lang="de-DE" dirty="0"/>
              <a:t>	</a:t>
            </a:r>
            <a:r>
              <a:rPr lang="de-DE" dirty="0" smtClean="0"/>
              <a:t>Oberkirchenrätin Christine Jahn</a:t>
            </a:r>
          </a:p>
          <a:p>
            <a:pPr marL="0" indent="0">
              <a:buNone/>
            </a:pPr>
            <a:r>
              <a:rPr lang="de-DE" dirty="0"/>
              <a:t>	</a:t>
            </a:r>
            <a:r>
              <a:rPr lang="de-DE" dirty="0" smtClean="0"/>
              <a:t>(Amt der VELKD)</a:t>
            </a:r>
          </a:p>
          <a:p>
            <a:pPr marL="0" indent="0">
              <a:buNone/>
            </a:pPr>
            <a:endParaRPr lang="de-DE" dirty="0"/>
          </a:p>
          <a:p>
            <a:pPr>
              <a:buFont typeface="Courier New" panose="02070309020205020404" pitchFamily="49" charset="0"/>
              <a:buChar char="o"/>
            </a:pPr>
            <a:r>
              <a:rPr lang="de-DE" dirty="0" smtClean="0"/>
              <a:t>Wissenschaftliche Assistentin</a:t>
            </a:r>
          </a:p>
          <a:p>
            <a:pPr marL="0" indent="0">
              <a:buNone/>
            </a:pPr>
            <a:r>
              <a:rPr lang="de-DE" dirty="0"/>
              <a:t>	</a:t>
            </a:r>
            <a:r>
              <a:rPr lang="de-DE" dirty="0" smtClean="0"/>
              <a:t>Pfarrerin Dr. Barbara Zeitler</a:t>
            </a:r>
          </a:p>
          <a:p>
            <a:pPr marL="0" indent="0">
              <a:buNone/>
            </a:pPr>
            <a:r>
              <a:rPr lang="de-DE" dirty="0"/>
              <a:t>	</a:t>
            </a:r>
            <a:r>
              <a:rPr lang="de-DE" dirty="0" smtClean="0"/>
              <a:t>(Amt der VELKD)</a:t>
            </a:r>
          </a:p>
          <a:p>
            <a:pPr marL="365760" lvl="1" indent="0">
              <a:buNone/>
            </a:pPr>
            <a:endParaRPr lang="de-DE" dirty="0" smtClean="0"/>
          </a:p>
        </p:txBody>
      </p:sp>
    </p:spTree>
    <p:extLst>
      <p:ext uri="{BB962C8B-B14F-4D97-AF65-F5344CB8AC3E}">
        <p14:creationId xmlns="" xmlns:p14="http://schemas.microsoft.com/office/powerpoint/2010/main" val="2082353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Korrespondierende Mitglieder</a:t>
            </a:r>
            <a:endParaRPr lang="de-DE" dirty="0"/>
          </a:p>
        </p:txBody>
      </p:sp>
      <p:sp>
        <p:nvSpPr>
          <p:cNvPr id="3" name="Inhaltsplatzhalter 2"/>
          <p:cNvSpPr>
            <a:spLocks noGrp="1"/>
          </p:cNvSpPr>
          <p:nvPr>
            <p:ph sz="quarter" idx="1"/>
          </p:nvPr>
        </p:nvSpPr>
        <p:spPr>
          <a:xfrm>
            <a:off x="395536" y="1484784"/>
            <a:ext cx="8229600" cy="5184576"/>
          </a:xfrm>
        </p:spPr>
        <p:txBody>
          <a:bodyPr>
            <a:noAutofit/>
          </a:bodyPr>
          <a:lstStyle/>
          <a:p>
            <a:pPr>
              <a:buNone/>
            </a:pPr>
            <a:r>
              <a:rPr lang="de-DE" sz="2050" dirty="0" smtClean="0"/>
              <a:t>Pfarrer i.R. Reinhard </a:t>
            </a:r>
            <a:r>
              <a:rPr lang="de-DE" sz="2050" u="sng" dirty="0" smtClean="0"/>
              <a:t>Brandhorst</a:t>
            </a:r>
            <a:r>
              <a:rPr lang="de-DE" sz="2050" dirty="0" smtClean="0"/>
              <a:t> (Stuttgart); </a:t>
            </a:r>
          </a:p>
          <a:p>
            <a:pPr>
              <a:buNone/>
            </a:pPr>
            <a:r>
              <a:rPr lang="de-DE" sz="2050" dirty="0" smtClean="0"/>
              <a:t>Pfarrerin Adel </a:t>
            </a:r>
            <a:r>
              <a:rPr lang="de-DE" sz="2050" u="sng" dirty="0" smtClean="0"/>
              <a:t>David</a:t>
            </a:r>
            <a:r>
              <a:rPr lang="de-DE" sz="2050" dirty="0" smtClean="0"/>
              <a:t>, Gemeinschaft Ev. Kirchen in Europa (GEKE) (Wien); </a:t>
            </a:r>
          </a:p>
          <a:p>
            <a:pPr>
              <a:buNone/>
            </a:pPr>
            <a:r>
              <a:rPr lang="de-DE" sz="2050" dirty="0" smtClean="0"/>
              <a:t>Pfarrerin Kirsti </a:t>
            </a:r>
            <a:r>
              <a:rPr lang="de-DE" sz="2050" u="sng" dirty="0" smtClean="0"/>
              <a:t>Greier</a:t>
            </a:r>
            <a:r>
              <a:rPr lang="de-DE" sz="2050" dirty="0" smtClean="0"/>
              <a:t>, Theologische Referentin für Kindergottesdienst/ Kirche mit Kindern des Gesamtverbandes für Kindergottesdienst in der EKD (Münster); </a:t>
            </a:r>
          </a:p>
          <a:p>
            <a:pPr>
              <a:buNone/>
            </a:pPr>
            <a:r>
              <a:rPr lang="de-DE" sz="2050" dirty="0" smtClean="0"/>
              <a:t>Prof. Dr. Gunter </a:t>
            </a:r>
            <a:r>
              <a:rPr lang="de-DE" sz="2050" u="sng" dirty="0" smtClean="0"/>
              <a:t>Kennel</a:t>
            </a:r>
            <a:r>
              <a:rPr lang="de-DE" sz="2050" dirty="0" smtClean="0"/>
              <a:t>, Landeskirchenmusikdirektor (Berlin); </a:t>
            </a:r>
          </a:p>
          <a:p>
            <a:pPr>
              <a:buNone/>
            </a:pPr>
            <a:r>
              <a:rPr lang="de-DE" sz="2050" dirty="0" smtClean="0"/>
              <a:t>Prof. Dr. Dr. h.c. Ulrich </a:t>
            </a:r>
            <a:r>
              <a:rPr lang="de-DE" sz="2050" u="sng" dirty="0" smtClean="0"/>
              <a:t>Körtner</a:t>
            </a:r>
            <a:r>
              <a:rPr lang="de-DE" sz="2050" dirty="0" smtClean="0"/>
              <a:t>, Institut für Systematische Theologie und Religionswissenschaft der Ev.-</a:t>
            </a:r>
            <a:r>
              <a:rPr lang="de-DE" sz="2050" dirty="0" err="1" smtClean="0"/>
              <a:t>Theol</a:t>
            </a:r>
            <a:r>
              <a:rPr lang="de-DE" sz="2050" dirty="0" smtClean="0"/>
              <a:t>. Fakultät (Wien); </a:t>
            </a:r>
          </a:p>
          <a:p>
            <a:pPr>
              <a:buNone/>
            </a:pPr>
            <a:r>
              <a:rPr lang="de-DE" sz="2050" dirty="0" smtClean="0"/>
              <a:t>Pfarrer Christian </a:t>
            </a:r>
            <a:r>
              <a:rPr lang="de-DE" sz="2050" u="sng" dirty="0" smtClean="0"/>
              <a:t>Lehnert</a:t>
            </a:r>
            <a:r>
              <a:rPr lang="de-DE" sz="2050" dirty="0" smtClean="0"/>
              <a:t>, Geschäftsführer des </a:t>
            </a:r>
            <a:r>
              <a:rPr lang="de-DE" sz="2050" dirty="0" err="1" smtClean="0"/>
              <a:t>Liturgiewissenschaftlichen</a:t>
            </a:r>
            <a:r>
              <a:rPr lang="de-DE" sz="2050" dirty="0" smtClean="0"/>
              <a:t> Instituts der VELKD, Dichter (Leipzig);</a:t>
            </a:r>
          </a:p>
          <a:p>
            <a:pPr>
              <a:buNone/>
            </a:pPr>
            <a:r>
              <a:rPr lang="de-DE" sz="2050" dirty="0" smtClean="0"/>
              <a:t>Prof. Dr. Christoph </a:t>
            </a:r>
            <a:r>
              <a:rPr lang="de-DE" sz="2050" u="sng" dirty="0" smtClean="0"/>
              <a:t>Levin</a:t>
            </a:r>
            <a:r>
              <a:rPr lang="de-DE" sz="2050" dirty="0" smtClean="0"/>
              <a:t>, Lehrstuhl für Altes Testament der Ev.-</a:t>
            </a:r>
            <a:r>
              <a:rPr lang="de-DE" sz="2050" dirty="0" err="1" smtClean="0"/>
              <a:t>Theol</a:t>
            </a:r>
            <a:r>
              <a:rPr lang="de-DE" sz="2050" dirty="0" smtClean="0"/>
              <a:t>. Fakultät (München); </a:t>
            </a:r>
          </a:p>
          <a:p>
            <a:pPr>
              <a:buNone/>
            </a:pPr>
            <a:r>
              <a:rPr lang="de-DE" sz="2050" dirty="0" smtClean="0"/>
              <a:t>Prof. Dr. Michael </a:t>
            </a:r>
            <a:r>
              <a:rPr lang="de-DE" sz="2050" u="sng" dirty="0" smtClean="0"/>
              <a:t>Wolter</a:t>
            </a:r>
            <a:r>
              <a:rPr lang="de-DE" sz="2050" dirty="0" smtClean="0"/>
              <a:t>, Lehrstuhl für Neues Testament der Ev.-</a:t>
            </a:r>
            <a:r>
              <a:rPr lang="de-DE" sz="2050" dirty="0" err="1" smtClean="0"/>
              <a:t>Theol</a:t>
            </a:r>
            <a:r>
              <a:rPr lang="de-DE" sz="2050" dirty="0" smtClean="0"/>
              <a:t>. Fakultät (Bonn).</a:t>
            </a:r>
            <a:endParaRPr lang="de-DE" sz="205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1"/>
          </p:nvPr>
        </p:nvSpPr>
        <p:spPr/>
        <p:txBody>
          <a:bodyPr/>
          <a:lstStyle/>
          <a:p>
            <a:r>
              <a:rPr lang="de-DE" dirty="0" smtClean="0"/>
              <a:t>Teil I: Sonn- und Feiertage</a:t>
            </a:r>
          </a:p>
          <a:p>
            <a:r>
              <a:rPr lang="de-DE" dirty="0" smtClean="0"/>
              <a:t>Teil II: Unbewegliche Fest- und Gedenktage</a:t>
            </a:r>
          </a:p>
          <a:p>
            <a:r>
              <a:rPr lang="de-DE" dirty="0" smtClean="0"/>
              <a:t>Teil III: Themenfelder</a:t>
            </a:r>
            <a:endParaRPr lang="de-DE" dirty="0"/>
          </a:p>
        </p:txBody>
      </p:sp>
      <p:sp>
        <p:nvSpPr>
          <p:cNvPr id="3" name="Titel 2"/>
          <p:cNvSpPr>
            <a:spLocks noGrp="1"/>
          </p:cNvSpPr>
          <p:nvPr>
            <p:ph type="title"/>
          </p:nvPr>
        </p:nvSpPr>
        <p:spPr/>
        <p:txBody>
          <a:bodyPr/>
          <a:lstStyle/>
          <a:p>
            <a:r>
              <a:rPr lang="de-DE" dirty="0" smtClean="0"/>
              <a:t>Der Entwurf</a:t>
            </a:r>
            <a:endParaRPr lang="de-D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Teil I Sonn- und Festtage: Was bleibt?</a:t>
            </a:r>
            <a:endParaRPr lang="de-DE" dirty="0"/>
          </a:p>
        </p:txBody>
      </p:sp>
      <p:sp>
        <p:nvSpPr>
          <p:cNvPr id="3" name="Inhaltsplatzhalter 2"/>
          <p:cNvSpPr>
            <a:spLocks noGrp="1"/>
          </p:cNvSpPr>
          <p:nvPr>
            <p:ph sz="quarter" idx="1"/>
          </p:nvPr>
        </p:nvSpPr>
        <p:spPr/>
        <p:txBody>
          <a:bodyPr>
            <a:normAutofit lnSpcReduction="10000"/>
          </a:bodyPr>
          <a:lstStyle/>
          <a:p>
            <a:pPr marL="514350" indent="-514350">
              <a:buFont typeface="+mj-lt"/>
              <a:buAutoNum type="arabicPeriod"/>
            </a:pPr>
            <a:r>
              <a:rPr lang="de-DE" dirty="0" smtClean="0"/>
              <a:t>Sechs Predigtreihen </a:t>
            </a:r>
          </a:p>
          <a:p>
            <a:pPr marL="914400" lvl="1" indent="-514350"/>
            <a:r>
              <a:rPr lang="de-DE" dirty="0" smtClean="0"/>
              <a:t>Erlebbare Wiederkehr</a:t>
            </a:r>
          </a:p>
          <a:p>
            <a:pPr marL="914400" lvl="1" indent="-514350"/>
            <a:r>
              <a:rPr lang="de-DE" dirty="0" smtClean="0"/>
              <a:t>Überschaubare Menge von Texten</a:t>
            </a:r>
          </a:p>
          <a:p>
            <a:pPr marL="514350" indent="-514350">
              <a:buFont typeface="+mj-lt"/>
              <a:buAutoNum type="arabicPeriod"/>
            </a:pPr>
            <a:r>
              <a:rPr lang="de-DE" dirty="0" smtClean="0"/>
              <a:t>Lese-Evangelien und Lese-Episteln bleiben im Wesentlichen erhalten.</a:t>
            </a:r>
          </a:p>
          <a:p>
            <a:pPr marL="914400" lvl="1" indent="-514350"/>
            <a:r>
              <a:rPr lang="de-DE" dirty="0" smtClean="0"/>
              <a:t>Zentrale Texte aus der Tradition sind regelmäßig zu hören.</a:t>
            </a:r>
          </a:p>
          <a:p>
            <a:pPr marL="914400" lvl="1" indent="-514350"/>
            <a:r>
              <a:rPr lang="de-DE" dirty="0" smtClean="0"/>
              <a:t>Prägung im Kirchenjahr bleibt erhalten.</a:t>
            </a:r>
          </a:p>
          <a:p>
            <a:pPr marL="514350" indent="-514350">
              <a:buFont typeface="+mj-lt"/>
              <a:buAutoNum type="arabicPeriod"/>
            </a:pPr>
            <a:r>
              <a:rPr lang="de-DE" dirty="0" smtClean="0"/>
              <a:t>82% der bisherigen Texte aus I-VI bleiben Teil der regelmäßig wiederkehrenden Ordnung.</a:t>
            </a:r>
          </a:p>
          <a:p>
            <a:pPr marL="514350" indent="-514350">
              <a:buNone/>
            </a:pPr>
            <a:endParaRPr lang="de-DE"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Teil I Sonn- und Festtage: Was ändert sich?</a:t>
            </a:r>
            <a:endParaRPr lang="de-DE" dirty="0"/>
          </a:p>
        </p:txBody>
      </p:sp>
      <p:sp>
        <p:nvSpPr>
          <p:cNvPr id="3" name="Inhaltsplatzhalter 2"/>
          <p:cNvSpPr>
            <a:spLocks noGrp="1"/>
          </p:cNvSpPr>
          <p:nvPr>
            <p:ph sz="quarter" idx="1"/>
          </p:nvPr>
        </p:nvSpPr>
        <p:spPr/>
        <p:txBody>
          <a:bodyPr>
            <a:normAutofit/>
          </a:bodyPr>
          <a:lstStyle/>
          <a:p>
            <a:pPr marL="514350" indent="-514350">
              <a:buAutoNum type="arabicPeriod"/>
            </a:pPr>
            <a:r>
              <a:rPr lang="de-DE" dirty="0" smtClean="0"/>
              <a:t>Anteil alttestamentlicher</a:t>
            </a:r>
          </a:p>
          <a:p>
            <a:pPr marL="514350" indent="-514350">
              <a:buAutoNum type="arabicPeriod"/>
            </a:pPr>
            <a:r>
              <a:rPr lang="de-DE" dirty="0" smtClean="0"/>
              <a:t>Predigtreihen</a:t>
            </a:r>
          </a:p>
          <a:p>
            <a:pPr marL="514350" indent="-514350">
              <a:buAutoNum type="arabicPeriod"/>
            </a:pPr>
            <a:r>
              <a:rPr lang="de-DE" dirty="0" smtClean="0"/>
              <a:t>Neue Texte</a:t>
            </a:r>
          </a:p>
          <a:p>
            <a:pPr marL="514350" indent="-514350">
              <a:buAutoNum type="arabicPeriod"/>
            </a:pPr>
            <a:r>
              <a:rPr lang="de-DE" dirty="0" smtClean="0"/>
              <a:t>Kleine </a:t>
            </a:r>
            <a:r>
              <a:rPr lang="de-DE" dirty="0" smtClean="0"/>
              <a:t>Anpassungen </a:t>
            </a:r>
            <a:r>
              <a:rPr lang="de-DE" dirty="0" smtClean="0"/>
              <a:t>im Kirchenjahr</a:t>
            </a:r>
          </a:p>
          <a:p>
            <a:pPr marL="514350" indent="-514350">
              <a:buNone/>
            </a:pPr>
            <a:endParaRPr lang="de-DE"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Teil I Sonn- und Festtage: Was ändert sich?</a:t>
            </a:r>
            <a:endParaRPr lang="de-DE" dirty="0"/>
          </a:p>
        </p:txBody>
      </p:sp>
      <p:sp>
        <p:nvSpPr>
          <p:cNvPr id="3" name="Inhaltsplatzhalter 2"/>
          <p:cNvSpPr>
            <a:spLocks noGrp="1"/>
          </p:cNvSpPr>
          <p:nvPr>
            <p:ph sz="quarter" idx="1"/>
          </p:nvPr>
        </p:nvSpPr>
        <p:spPr/>
        <p:txBody>
          <a:bodyPr anchor="ctr"/>
          <a:lstStyle/>
          <a:p>
            <a:pPr marL="514350" indent="-514350">
              <a:buNone/>
            </a:pPr>
            <a:r>
              <a:rPr lang="de-DE" dirty="0" smtClean="0"/>
              <a:t>1. Anteil alttestamentlicher Texte erhöht sich von etwas mehr als 1/6 auf ca.1/3.</a:t>
            </a:r>
          </a:p>
          <a:p>
            <a:pPr marL="914400" lvl="1" indent="-514350">
              <a:buNone/>
            </a:pPr>
            <a:r>
              <a:rPr lang="de-DE" dirty="0" smtClean="0"/>
              <a:t>Entsprechend den Einsichten des christlich-jüdischen Dialogs wird der Anteil atl. Texte deutlich erhöht.</a:t>
            </a:r>
          </a:p>
          <a:p>
            <a:pPr marL="914400" lvl="1" indent="-514350">
              <a:buFont typeface="Wingdings"/>
              <a:buChar char="è"/>
            </a:pPr>
            <a:r>
              <a:rPr lang="de-DE" dirty="0" smtClean="0"/>
              <a:t>Einige Texte </a:t>
            </a:r>
            <a:r>
              <a:rPr lang="de-DE" dirty="0" smtClean="0"/>
              <a:t>aus Episteln und Evangelien müssen weichen.</a:t>
            </a:r>
          </a:p>
          <a:p>
            <a:pPr marL="514350" indent="-514350">
              <a:buNone/>
            </a:pPr>
            <a:endParaRPr lang="de-DE"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Teil I Sonn- und Festtage: Was ändert sich?</a:t>
            </a:r>
            <a:endParaRPr lang="de-DE" dirty="0"/>
          </a:p>
        </p:txBody>
      </p:sp>
      <p:sp>
        <p:nvSpPr>
          <p:cNvPr id="3" name="Inhaltsplatzhalter 2"/>
          <p:cNvSpPr>
            <a:spLocks noGrp="1"/>
          </p:cNvSpPr>
          <p:nvPr>
            <p:ph sz="quarter" idx="1"/>
          </p:nvPr>
        </p:nvSpPr>
        <p:spPr/>
        <p:txBody>
          <a:bodyPr/>
          <a:lstStyle/>
          <a:p>
            <a:pPr marL="514350" indent="-514350">
              <a:buNone/>
            </a:pPr>
            <a:r>
              <a:rPr lang="de-DE" dirty="0" smtClean="0"/>
              <a:t>2. Die Predigtreihen werden „gemischt“ – kein ganzes Jahr Evangelien-Predigten (Reihe I) und auch kein ganzes Jahr Epistel-Predigten (Reihe II) mehr.</a:t>
            </a:r>
          </a:p>
          <a:p>
            <a:pPr marL="514350" indent="-514350">
              <a:buNone/>
            </a:pPr>
            <a:endParaRPr lang="de-DE" dirty="0" smtClean="0"/>
          </a:p>
          <a:p>
            <a:pPr marL="914400" lvl="1" indent="-514350">
              <a:buNone/>
            </a:pPr>
            <a:r>
              <a:rPr lang="de-DE" dirty="0" smtClean="0"/>
              <a:t>Abwechslungsreiche und interessante Abfolge;</a:t>
            </a:r>
          </a:p>
          <a:p>
            <a:pPr marL="914400" lvl="1" indent="-514350">
              <a:buNone/>
            </a:pPr>
            <a:r>
              <a:rPr lang="de-DE" dirty="0" smtClean="0"/>
              <a:t>Ausnahme: Gelegentliche kleine (Semi-) </a:t>
            </a:r>
            <a:r>
              <a:rPr lang="de-DE" dirty="0" err="1" smtClean="0"/>
              <a:t>Continua</a:t>
            </a:r>
            <a:r>
              <a:rPr lang="de-DE" dirty="0" smtClean="0"/>
              <a:t>-Reihen.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Teil I Sonn- und Festtage: Was ändert sich?</a:t>
            </a:r>
            <a:endParaRPr lang="de-DE" dirty="0"/>
          </a:p>
        </p:txBody>
      </p:sp>
      <p:sp>
        <p:nvSpPr>
          <p:cNvPr id="3" name="Inhaltsplatzhalter 2"/>
          <p:cNvSpPr>
            <a:spLocks noGrp="1"/>
          </p:cNvSpPr>
          <p:nvPr>
            <p:ph sz="quarter" idx="1"/>
          </p:nvPr>
        </p:nvSpPr>
        <p:spPr/>
        <p:txBody>
          <a:bodyPr/>
          <a:lstStyle/>
          <a:p>
            <a:pPr marL="514350" indent="-514350">
              <a:buNone/>
            </a:pPr>
            <a:r>
              <a:rPr lang="de-DE" dirty="0" smtClean="0"/>
              <a:t>3. Neue Texte</a:t>
            </a:r>
          </a:p>
          <a:p>
            <a:pPr marL="914400" lvl="1" indent="-514350"/>
            <a:r>
              <a:rPr lang="de-DE" dirty="0" smtClean="0"/>
              <a:t>Bekannte atl. Erzählungen finden Raum (z.B. die drei Männer bei Abram und Sara; Saul und David; Jakobs Kampf am </a:t>
            </a:r>
            <a:r>
              <a:rPr lang="de-DE" dirty="0" err="1" smtClean="0"/>
              <a:t>Jabbok</a:t>
            </a:r>
            <a:r>
              <a:rPr lang="de-DE" dirty="0" smtClean="0"/>
              <a:t>).</a:t>
            </a:r>
          </a:p>
          <a:p>
            <a:pPr marL="914400" lvl="1" indent="-514350"/>
            <a:r>
              <a:rPr lang="de-DE" dirty="0" smtClean="0"/>
              <a:t>Sieben Psalmen werden Teil der Predigtreihen.</a:t>
            </a:r>
          </a:p>
          <a:p>
            <a:pPr marL="914400" lvl="1" indent="-514350"/>
            <a:r>
              <a:rPr lang="de-DE" dirty="0" smtClean="0"/>
              <a:t>Die Zahl der Texte aus </a:t>
            </a:r>
            <a:r>
              <a:rPr lang="de-DE" dirty="0" err="1" smtClean="0"/>
              <a:t>weisheitlichen</a:t>
            </a:r>
            <a:r>
              <a:rPr lang="de-DE" dirty="0" smtClean="0"/>
              <a:t> Büchern wird erhöht.</a:t>
            </a:r>
          </a:p>
          <a:p>
            <a:pPr marL="914400" lvl="1" indent="-514350"/>
            <a:r>
              <a:rPr lang="de-DE" dirty="0" smtClean="0"/>
              <a:t>Texte aus dem </a:t>
            </a:r>
            <a:r>
              <a:rPr lang="de-DE" dirty="0" err="1" smtClean="0"/>
              <a:t>Hohenlied</a:t>
            </a:r>
            <a:r>
              <a:rPr lang="de-DE" dirty="0" smtClean="0"/>
              <a:t>, Jona, Rut, Daniel, 2Chronik  u.a. werden in die Predigtreihen aufgenommen.</a:t>
            </a:r>
          </a:p>
          <a:p>
            <a:pPr marL="914400" lvl="1" indent="-514350"/>
            <a:endParaRPr lang="de-DE" dirty="0" smtClean="0"/>
          </a:p>
          <a:p>
            <a:pPr marL="514350" indent="-514350">
              <a:buNone/>
            </a:pPr>
            <a:endParaRPr lang="de-D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Übersicht</a:t>
            </a:r>
            <a:endParaRPr lang="de-DE" dirty="0"/>
          </a:p>
        </p:txBody>
      </p:sp>
      <p:sp>
        <p:nvSpPr>
          <p:cNvPr id="3" name="Inhaltsplatzhalter 2"/>
          <p:cNvSpPr>
            <a:spLocks noGrp="1"/>
          </p:cNvSpPr>
          <p:nvPr>
            <p:ph sz="quarter" idx="1"/>
          </p:nvPr>
        </p:nvSpPr>
        <p:spPr>
          <a:xfrm>
            <a:off x="611560" y="1988840"/>
            <a:ext cx="8153400" cy="4495800"/>
          </a:xfrm>
        </p:spPr>
        <p:txBody>
          <a:bodyPr anchor="ctr">
            <a:normAutofit/>
          </a:bodyPr>
          <a:lstStyle/>
          <a:p>
            <a:pPr marL="514350" indent="-514350">
              <a:buAutoNum type="arabicPeriod"/>
            </a:pPr>
            <a:r>
              <a:rPr lang="de-DE" dirty="0" smtClean="0"/>
              <a:t>Die Revision: Zeitplan &amp; was bisher geschah</a:t>
            </a:r>
          </a:p>
          <a:p>
            <a:pPr marL="514350" indent="-514350">
              <a:buAutoNum type="arabicPeriod"/>
            </a:pPr>
            <a:r>
              <a:rPr lang="de-DE" dirty="0" smtClean="0"/>
              <a:t>Der Entwurf zur Neuordnung der Lesungen und Predigttexte</a:t>
            </a:r>
          </a:p>
          <a:p>
            <a:pPr marL="834390" lvl="1" indent="-514350"/>
            <a:r>
              <a:rPr lang="de-DE" dirty="0" smtClean="0"/>
              <a:t>Teil I Sonn- und Feiertage im Kirchenjahr	</a:t>
            </a:r>
          </a:p>
          <a:p>
            <a:pPr marL="834390" lvl="1" indent="-514350"/>
            <a:r>
              <a:rPr lang="de-DE" dirty="0" smtClean="0"/>
              <a:t>Teil II Unbewegliche Fest- und Gedenktage. Erntedank. Kirchweihe</a:t>
            </a:r>
          </a:p>
          <a:p>
            <a:pPr marL="834390" lvl="1" indent="-514350"/>
            <a:r>
              <a:rPr lang="de-DE" dirty="0" smtClean="0"/>
              <a:t>Teil III Themenfelder</a:t>
            </a:r>
          </a:p>
          <a:p>
            <a:pPr marL="514350" indent="-514350">
              <a:buAutoNum type="arabicPeriod"/>
            </a:pPr>
            <a:r>
              <a:rPr lang="de-DE" dirty="0" smtClean="0"/>
              <a:t>Die Erprobung: Wie können wir uns beteiligen?</a:t>
            </a:r>
          </a:p>
          <a:p>
            <a:pPr marL="514350" indent="-514350">
              <a:buAutoNum type="arabicPeriod"/>
            </a:pPr>
            <a:r>
              <a:rPr lang="de-DE" dirty="0" smtClean="0"/>
              <a:t>Literaturhinweise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Teil I Sonn- und Festtage: Was ändert sich?</a:t>
            </a:r>
            <a:endParaRPr lang="de-DE" dirty="0"/>
          </a:p>
        </p:txBody>
      </p:sp>
      <p:sp>
        <p:nvSpPr>
          <p:cNvPr id="3" name="Inhaltsplatzhalter 2"/>
          <p:cNvSpPr>
            <a:spLocks noGrp="1"/>
          </p:cNvSpPr>
          <p:nvPr>
            <p:ph sz="quarter" idx="1"/>
          </p:nvPr>
        </p:nvSpPr>
        <p:spPr/>
        <p:txBody>
          <a:bodyPr>
            <a:normAutofit fontScale="85000" lnSpcReduction="20000"/>
          </a:bodyPr>
          <a:lstStyle/>
          <a:p>
            <a:pPr marL="514350" indent="-514350">
              <a:buNone/>
            </a:pPr>
            <a:r>
              <a:rPr lang="de-DE" dirty="0" smtClean="0"/>
              <a:t>4. Kleine </a:t>
            </a:r>
            <a:r>
              <a:rPr lang="de-DE" dirty="0" smtClean="0"/>
              <a:t>Anpassungen </a:t>
            </a:r>
            <a:r>
              <a:rPr lang="de-DE" dirty="0" smtClean="0"/>
              <a:t>im Kirchenjahr</a:t>
            </a:r>
          </a:p>
          <a:p>
            <a:pPr marL="514350" indent="-514350">
              <a:buNone/>
            </a:pPr>
            <a:r>
              <a:rPr lang="de-DE" dirty="0" smtClean="0"/>
              <a:t>a) Die Zeit nach Epiphanias / Vorfastenzeit</a:t>
            </a:r>
          </a:p>
          <a:p>
            <a:pPr marL="914400" lvl="1" indent="-514350"/>
            <a:r>
              <a:rPr lang="de-DE" dirty="0" smtClean="0"/>
              <a:t>Bisher schwankt die </a:t>
            </a:r>
            <a:r>
              <a:rPr lang="de-DE" dirty="0" err="1" smtClean="0"/>
              <a:t>Epiphaniaszeit</a:t>
            </a:r>
            <a:r>
              <a:rPr lang="de-DE" dirty="0" smtClean="0"/>
              <a:t> zwischen zwei und sechs Wochen. Der Weihnachtsfestkreis endet damit manchmal Mitte Januar, manchmal Mitte Februar.</a:t>
            </a:r>
          </a:p>
          <a:p>
            <a:pPr marL="914400" lvl="1" indent="-514350"/>
            <a:r>
              <a:rPr lang="de-DE" dirty="0" smtClean="0"/>
              <a:t>Der Entwurf sieht vor, die </a:t>
            </a:r>
            <a:r>
              <a:rPr lang="de-DE" dirty="0" err="1" smtClean="0"/>
              <a:t>Epiphaniaszeit</a:t>
            </a:r>
            <a:r>
              <a:rPr lang="de-DE" dirty="0" smtClean="0"/>
              <a:t> stabil zu gestalten und immer mit dem 2. Februar (Darstellung des Herrn – Lichtmess) enden zu lassen.</a:t>
            </a:r>
          </a:p>
          <a:p>
            <a:pPr marL="914400" lvl="1" indent="-514350"/>
            <a:r>
              <a:rPr lang="de-DE" dirty="0" smtClean="0"/>
              <a:t>Die Schwankungen zwischen einem und vier Sonntagen werden </a:t>
            </a:r>
            <a:r>
              <a:rPr lang="de-DE" dirty="0" smtClean="0"/>
              <a:t>künftig </a:t>
            </a:r>
            <a:r>
              <a:rPr lang="de-DE" dirty="0" smtClean="0"/>
              <a:t>in die Vorfastenzeit verschoben. </a:t>
            </a:r>
          </a:p>
          <a:p>
            <a:pPr marL="914400" lvl="1" indent="-514350"/>
            <a:r>
              <a:rPr lang="de-DE" dirty="0" smtClean="0"/>
              <a:t>Damit gibt es fast immer vier Sonntage nach Epiphanias (drei plus den Letzten Sonntag nach Epiphanias). </a:t>
            </a:r>
          </a:p>
          <a:p>
            <a:pPr marL="914400" lvl="1" indent="-514350"/>
            <a:r>
              <a:rPr lang="de-DE" dirty="0" smtClean="0"/>
              <a:t>Die Zahl der Sonntage der Vorfastenzeit variiert zwischen zwei und sechs. </a:t>
            </a:r>
          </a:p>
          <a:p>
            <a:pPr marL="914400" lvl="1" indent="-514350"/>
            <a:endParaRPr lang="de-D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Teil I Sonn- und Festtage: Was ändert sich?</a:t>
            </a:r>
            <a:endParaRPr lang="de-DE" dirty="0"/>
          </a:p>
        </p:txBody>
      </p:sp>
      <p:sp>
        <p:nvSpPr>
          <p:cNvPr id="3" name="Inhaltsplatzhalter 2"/>
          <p:cNvSpPr>
            <a:spLocks noGrp="1"/>
          </p:cNvSpPr>
          <p:nvPr>
            <p:ph sz="quarter" idx="1"/>
          </p:nvPr>
        </p:nvSpPr>
        <p:spPr/>
        <p:txBody>
          <a:bodyPr>
            <a:normAutofit/>
          </a:bodyPr>
          <a:lstStyle/>
          <a:p>
            <a:pPr marL="514350" indent="-514350">
              <a:buNone/>
            </a:pPr>
            <a:r>
              <a:rPr lang="de-DE" dirty="0" smtClean="0"/>
              <a:t>4. Kleine </a:t>
            </a:r>
            <a:r>
              <a:rPr lang="de-DE" dirty="0" smtClean="0"/>
              <a:t>Anpassungen </a:t>
            </a:r>
            <a:r>
              <a:rPr lang="de-DE" dirty="0" smtClean="0"/>
              <a:t>im Kirchenjahr</a:t>
            </a:r>
          </a:p>
          <a:p>
            <a:pPr marL="514350" indent="-514350">
              <a:buNone/>
            </a:pPr>
            <a:r>
              <a:rPr lang="de-DE" dirty="0" smtClean="0"/>
              <a:t>b) 10. Sonntag nach Trinitatis – Israelsonntag</a:t>
            </a:r>
          </a:p>
          <a:p>
            <a:pPr marL="914400" lvl="1" indent="-514350"/>
            <a:r>
              <a:rPr lang="de-DE" dirty="0" smtClean="0"/>
              <a:t>… wird in zwei Proprien geteilt: grün und violett.</a:t>
            </a:r>
          </a:p>
          <a:p>
            <a:pPr marL="914400" lvl="1" indent="-514350"/>
            <a:r>
              <a:rPr lang="de-DE" dirty="0" smtClean="0"/>
              <a:t>„grün“: Juden und Christen; Evangelium: Das höchste Gebot (</a:t>
            </a:r>
            <a:r>
              <a:rPr lang="de-DE" dirty="0" err="1" smtClean="0"/>
              <a:t>Mk</a:t>
            </a:r>
            <a:r>
              <a:rPr lang="de-DE" dirty="0" smtClean="0"/>
              <a:t> 12)</a:t>
            </a:r>
          </a:p>
          <a:p>
            <a:pPr marL="914400" lvl="1" indent="-514350"/>
            <a:r>
              <a:rPr lang="de-DE" dirty="0" smtClean="0"/>
              <a:t>„violett“: entsprechend dem historischen Proprium zur Erinnerung an die Zerstörung Jerusalems; Evangelium: Jesus weint über Jerusalem (</a:t>
            </a:r>
            <a:r>
              <a:rPr lang="de-DE" dirty="0" err="1" smtClean="0"/>
              <a:t>Lk</a:t>
            </a:r>
            <a:r>
              <a:rPr lang="de-DE" dirty="0" smtClean="0"/>
              <a:t> 19)</a:t>
            </a:r>
            <a:endParaRPr lang="de-DE"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Teil I Sonn- und Festtage: Was ändert sich?</a:t>
            </a:r>
            <a:endParaRPr lang="de-DE" dirty="0"/>
          </a:p>
        </p:txBody>
      </p:sp>
      <p:sp>
        <p:nvSpPr>
          <p:cNvPr id="3" name="Inhaltsplatzhalter 2"/>
          <p:cNvSpPr>
            <a:spLocks noGrp="1"/>
          </p:cNvSpPr>
          <p:nvPr>
            <p:ph sz="quarter" idx="1"/>
          </p:nvPr>
        </p:nvSpPr>
        <p:spPr/>
        <p:txBody>
          <a:bodyPr>
            <a:normAutofit/>
          </a:bodyPr>
          <a:lstStyle/>
          <a:p>
            <a:pPr marL="514350" indent="-514350">
              <a:buNone/>
            </a:pPr>
            <a:r>
              <a:rPr lang="de-DE" dirty="0" smtClean="0"/>
              <a:t>4. </a:t>
            </a:r>
            <a:r>
              <a:rPr lang="de-DE" smtClean="0"/>
              <a:t>Kleine </a:t>
            </a:r>
            <a:r>
              <a:rPr lang="de-DE" smtClean="0"/>
              <a:t>Anpassungen </a:t>
            </a:r>
            <a:r>
              <a:rPr lang="de-DE" dirty="0" smtClean="0"/>
              <a:t>im Kirchenjahr</a:t>
            </a:r>
          </a:p>
          <a:p>
            <a:pPr marL="514350" indent="-514350">
              <a:buNone/>
            </a:pPr>
            <a:r>
              <a:rPr lang="de-DE" dirty="0" smtClean="0"/>
              <a:t>c) Ende des Kirchenjahres</a:t>
            </a:r>
          </a:p>
          <a:p>
            <a:pPr marL="914400" lvl="1" indent="-514350"/>
            <a:r>
              <a:rPr lang="de-DE" dirty="0" smtClean="0"/>
              <a:t>Der Letzte Sonntag des Kirchenjahres behält das Doppelproprium mit Ewigkeits- und Totensonntag, aus dem die für die Situation passenden Texte auszuwählen sind.</a:t>
            </a:r>
          </a:p>
          <a:p>
            <a:pPr marL="914400" lvl="1" indent="-514350"/>
            <a:r>
              <a:rPr lang="de-DE" dirty="0" smtClean="0"/>
              <a:t>Drittletzter und Vorletzter Sonntag des Kirchenjahres werden etwas stärker mit den Themen „Frieden“ (Friedensdekade) und „Gericht“ konturiert.</a:t>
            </a:r>
            <a:endParaRPr lang="de-DE"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Teil II</a:t>
            </a:r>
            <a:br>
              <a:rPr lang="de-DE" dirty="0" smtClean="0"/>
            </a:br>
            <a:r>
              <a:rPr lang="de-DE" dirty="0" smtClean="0"/>
              <a:t>Unbewegliche Feste und Gedenktage</a:t>
            </a:r>
            <a:endParaRPr lang="de-DE" dirty="0"/>
          </a:p>
        </p:txBody>
      </p:sp>
      <p:sp>
        <p:nvSpPr>
          <p:cNvPr id="3" name="Inhaltsplatzhalter 2"/>
          <p:cNvSpPr>
            <a:spLocks noGrp="1"/>
          </p:cNvSpPr>
          <p:nvPr>
            <p:ph sz="quarter" idx="1"/>
          </p:nvPr>
        </p:nvSpPr>
        <p:spPr/>
        <p:txBody>
          <a:bodyPr>
            <a:normAutofit fontScale="92500" lnSpcReduction="10000"/>
          </a:bodyPr>
          <a:lstStyle/>
          <a:p>
            <a:pPr>
              <a:buNone/>
            </a:pPr>
            <a:r>
              <a:rPr lang="de-DE" sz="3200" dirty="0" smtClean="0"/>
              <a:t>Dieser Teil der Perikopenordnung wurde leicht überarbeitet.</a:t>
            </a:r>
          </a:p>
          <a:p>
            <a:pPr>
              <a:buNone/>
            </a:pPr>
            <a:endParaRPr lang="de-DE" sz="3200" dirty="0" smtClean="0"/>
          </a:p>
          <a:p>
            <a:r>
              <a:rPr lang="de-DE" sz="3200" dirty="0" smtClean="0"/>
              <a:t>Alle bisher vorhandenen Tage werden fortgeschrieben und mit einer atl. Lesung sowie einem Psalm ergänzt.</a:t>
            </a:r>
          </a:p>
          <a:p>
            <a:pPr>
              <a:buNone/>
            </a:pPr>
            <a:endParaRPr lang="de-DE" dirty="0" smtClean="0">
              <a:sym typeface="Wingdings"/>
            </a:endParaRPr>
          </a:p>
          <a:p>
            <a:pPr>
              <a:buNone/>
            </a:pPr>
            <a:r>
              <a:rPr lang="de-DE" sz="3200" dirty="0" smtClean="0"/>
              <a:t>Damit sind für diese Tage liturgisch und homiletisch angemessene Gestaltungsmöglichkeiten gegeben.</a:t>
            </a:r>
          </a:p>
          <a:p>
            <a:pPr>
              <a:buNone/>
            </a:pPr>
            <a:endParaRPr lang="de-DE"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Teil II</a:t>
            </a:r>
            <a:br>
              <a:rPr lang="de-DE" dirty="0" smtClean="0"/>
            </a:br>
            <a:r>
              <a:rPr lang="de-DE" dirty="0" smtClean="0"/>
              <a:t>Unbewegliche Feste und Gedenktage</a:t>
            </a:r>
            <a:endParaRPr lang="de-DE" dirty="0"/>
          </a:p>
        </p:txBody>
      </p:sp>
      <p:sp>
        <p:nvSpPr>
          <p:cNvPr id="3" name="Inhaltsplatzhalter 2"/>
          <p:cNvSpPr>
            <a:spLocks noGrp="1"/>
          </p:cNvSpPr>
          <p:nvPr>
            <p:ph sz="quarter" idx="1"/>
          </p:nvPr>
        </p:nvSpPr>
        <p:spPr/>
        <p:txBody>
          <a:bodyPr/>
          <a:lstStyle/>
          <a:p>
            <a:r>
              <a:rPr lang="de-DE" dirty="0" smtClean="0"/>
              <a:t>Zugefügt werden in </a:t>
            </a:r>
            <a:r>
              <a:rPr lang="de-DE" dirty="0" err="1" smtClean="0"/>
              <a:t>altkirchl</a:t>
            </a:r>
            <a:r>
              <a:rPr lang="de-DE" dirty="0" smtClean="0"/>
              <a:t>. bzw. ökumenischer Tradition und aus gegebenem Anlass die Tage </a:t>
            </a:r>
          </a:p>
          <a:p>
            <a:pPr lvl="1"/>
            <a:r>
              <a:rPr lang="de-DE" dirty="0" smtClean="0"/>
              <a:t>der Maria Magdalena, </a:t>
            </a:r>
          </a:p>
          <a:p>
            <a:pPr lvl="1"/>
            <a:r>
              <a:rPr lang="de-DE" dirty="0" smtClean="0"/>
              <a:t>der Enthauptung Johannes des Täufers</a:t>
            </a:r>
          </a:p>
          <a:p>
            <a:pPr lvl="1"/>
            <a:r>
              <a:rPr lang="de-DE" dirty="0" smtClean="0"/>
              <a:t>9. November (Gedenktag der Novemberpogrome)</a:t>
            </a:r>
          </a:p>
          <a:p>
            <a:pPr>
              <a:buNone/>
            </a:pPr>
            <a:endParaRPr lang="de-DE"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Teil III </a:t>
            </a:r>
            <a:br>
              <a:rPr lang="de-DE" dirty="0" smtClean="0"/>
            </a:br>
            <a:r>
              <a:rPr lang="de-DE" dirty="0" smtClean="0"/>
              <a:t>Themenfelder</a:t>
            </a:r>
            <a:endParaRPr lang="de-DE" dirty="0"/>
          </a:p>
        </p:txBody>
      </p:sp>
      <p:sp>
        <p:nvSpPr>
          <p:cNvPr id="3" name="Inhaltsplatzhalter 2"/>
          <p:cNvSpPr>
            <a:spLocks noGrp="1"/>
          </p:cNvSpPr>
          <p:nvPr>
            <p:ph sz="quarter" idx="1"/>
          </p:nvPr>
        </p:nvSpPr>
        <p:spPr/>
        <p:txBody>
          <a:bodyPr>
            <a:normAutofit/>
          </a:bodyPr>
          <a:lstStyle/>
          <a:p>
            <a:pPr>
              <a:buNone/>
            </a:pPr>
            <a:r>
              <a:rPr lang="de-DE" dirty="0" smtClean="0"/>
              <a:t>Die thematisch bestimmten besonderen Tage und Anlässe wurden in Themenfelder überführt.</a:t>
            </a:r>
          </a:p>
          <a:p>
            <a:pPr>
              <a:buNone/>
            </a:pPr>
            <a:r>
              <a:rPr lang="de-DE" dirty="0" smtClean="0"/>
              <a:t>Für besondere Anlässe erscheint das Angebot von sechs Predigtreihen wenig sinnvoll.</a:t>
            </a:r>
          </a:p>
          <a:p>
            <a:pPr>
              <a:buNone/>
            </a:pPr>
            <a:r>
              <a:rPr lang="de-DE" dirty="0" smtClean="0"/>
              <a:t>Daher bietet der Entwurf zu einer Reihe von Themen Textvorschläge und aus Altem Testament, Episteln und Evangelien sowie Psalmen zur Gestaltung von Gottesdiensten an.</a:t>
            </a:r>
            <a:endParaRPr lang="de-DE"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Teil III Themenfelder</a:t>
            </a:r>
            <a:br>
              <a:rPr lang="de-DE" dirty="0" smtClean="0"/>
            </a:br>
            <a:r>
              <a:rPr lang="de-DE" dirty="0" smtClean="0"/>
              <a:t>(Bisher: Besondere Tage und Anlässe)</a:t>
            </a:r>
            <a:endParaRPr lang="de-DE" dirty="0"/>
          </a:p>
        </p:txBody>
      </p:sp>
      <p:sp>
        <p:nvSpPr>
          <p:cNvPr id="3" name="Inhaltsplatzhalter 2"/>
          <p:cNvSpPr>
            <a:spLocks noGrp="1"/>
          </p:cNvSpPr>
          <p:nvPr>
            <p:ph sz="quarter" idx="1"/>
          </p:nvPr>
        </p:nvSpPr>
        <p:spPr/>
        <p:txBody>
          <a:bodyPr>
            <a:normAutofit fontScale="77500" lnSpcReduction="20000"/>
          </a:bodyPr>
          <a:lstStyle/>
          <a:p>
            <a:pPr>
              <a:buNone/>
            </a:pPr>
            <a:r>
              <a:rPr lang="de-DE" dirty="0" smtClean="0"/>
              <a:t>AT / </a:t>
            </a:r>
            <a:r>
              <a:rPr lang="de-DE" dirty="0" err="1" smtClean="0"/>
              <a:t>Ep</a:t>
            </a:r>
            <a:r>
              <a:rPr lang="de-DE" dirty="0" smtClean="0"/>
              <a:t> / Ev / Psalmen – Vorschläge zu</a:t>
            </a:r>
          </a:p>
          <a:p>
            <a:r>
              <a:rPr lang="de-DE" dirty="0" smtClean="0"/>
              <a:t>Arbeit</a:t>
            </a:r>
          </a:p>
          <a:p>
            <a:r>
              <a:rPr lang="de-DE" dirty="0" smtClean="0"/>
              <a:t>Armut und Reichtum</a:t>
            </a:r>
          </a:p>
          <a:p>
            <a:r>
              <a:rPr lang="de-DE" dirty="0" smtClean="0"/>
              <a:t>Frieden</a:t>
            </a:r>
          </a:p>
          <a:p>
            <a:r>
              <a:rPr lang="de-DE" dirty="0" smtClean="0"/>
              <a:t>Gerechtigkeit</a:t>
            </a:r>
          </a:p>
          <a:p>
            <a:r>
              <a:rPr lang="de-DE" dirty="0" smtClean="0"/>
              <a:t>Leben und Auftrag der Kirche (u.a. Einheit der Kirche, bei einer Kirchenversammlung, Bitt- und </a:t>
            </a:r>
            <a:r>
              <a:rPr lang="de-DE" dirty="0" err="1" smtClean="0"/>
              <a:t>Danktage</a:t>
            </a:r>
            <a:r>
              <a:rPr lang="de-DE" dirty="0" smtClean="0"/>
              <a:t>, Diakonie, Diaspora) </a:t>
            </a:r>
          </a:p>
          <a:p>
            <a:r>
              <a:rPr lang="de-DE" dirty="0" smtClean="0"/>
              <a:t>Zeuginnen und Zeugen der Kirche</a:t>
            </a:r>
          </a:p>
          <a:p>
            <a:r>
              <a:rPr lang="de-DE" dirty="0" smtClean="0"/>
              <a:t>Liebe</a:t>
            </a:r>
          </a:p>
          <a:p>
            <a:r>
              <a:rPr lang="de-DE" dirty="0" smtClean="0"/>
              <a:t>Politik und Gesellschaft</a:t>
            </a:r>
          </a:p>
          <a:p>
            <a:r>
              <a:rPr lang="de-DE" dirty="0" smtClean="0"/>
              <a:t>Schöpfung</a:t>
            </a:r>
          </a:p>
          <a:p>
            <a:endParaRPr lang="de-DE"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1"/>
          </p:nvPr>
        </p:nvSpPr>
        <p:spPr/>
        <p:txBody>
          <a:bodyPr/>
          <a:lstStyle/>
          <a:p>
            <a:endParaRPr lang="de-DE"/>
          </a:p>
        </p:txBody>
      </p:sp>
      <p:sp>
        <p:nvSpPr>
          <p:cNvPr id="3" name="Titel 2"/>
          <p:cNvSpPr>
            <a:spLocks noGrp="1"/>
          </p:cNvSpPr>
          <p:nvPr>
            <p:ph type="title"/>
          </p:nvPr>
        </p:nvSpPr>
        <p:spPr/>
        <p:txBody>
          <a:bodyPr/>
          <a:lstStyle/>
          <a:p>
            <a:r>
              <a:rPr lang="de-DE" dirty="0" smtClean="0"/>
              <a:t>Wie geht es weiter?</a:t>
            </a:r>
            <a:endParaRPr lang="de-DE"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Wie geht es weiter?</a:t>
            </a:r>
            <a:endParaRPr lang="de-DE" dirty="0"/>
          </a:p>
        </p:txBody>
      </p:sp>
      <p:sp>
        <p:nvSpPr>
          <p:cNvPr id="3" name="Inhaltsplatzhalter 2"/>
          <p:cNvSpPr>
            <a:spLocks noGrp="1"/>
          </p:cNvSpPr>
          <p:nvPr>
            <p:ph sz="quarter" idx="1"/>
          </p:nvPr>
        </p:nvSpPr>
        <p:spPr/>
        <p:txBody>
          <a:bodyPr>
            <a:normAutofit/>
          </a:bodyPr>
          <a:lstStyle/>
          <a:p>
            <a:pPr>
              <a:buNone/>
            </a:pPr>
            <a:r>
              <a:rPr lang="de-DE" dirty="0" smtClean="0"/>
              <a:t>Der Entwurf für die Neuordnung der Lesungen und Predigttexte wird in den Landeskirchen vom </a:t>
            </a:r>
          </a:p>
          <a:p>
            <a:pPr marL="514350" indent="-514350">
              <a:buNone/>
            </a:pPr>
            <a:r>
              <a:rPr lang="de-DE" dirty="0" smtClean="0"/>
              <a:t>1. Advent 2014 bis zum Ewigkeits- / Totensonntag 2015 erprobt.</a:t>
            </a:r>
          </a:p>
          <a:p>
            <a:pPr marL="514350" indent="-514350">
              <a:buNone/>
            </a:pPr>
            <a:endParaRPr lang="de-DE" dirty="0" smtClean="0"/>
          </a:p>
          <a:p>
            <a:pPr marL="514350" indent="-514350">
              <a:buNone/>
            </a:pPr>
            <a:r>
              <a:rPr lang="de-DE" dirty="0" smtClean="0"/>
              <a:t>Je nach Landeskirche wird flächendeckend oder exemplarisch erprobt.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Wie geht es weiter?</a:t>
            </a:r>
            <a:endParaRPr lang="de-DE" dirty="0"/>
          </a:p>
        </p:txBody>
      </p:sp>
      <p:sp>
        <p:nvSpPr>
          <p:cNvPr id="3" name="Inhaltsplatzhalter 2"/>
          <p:cNvSpPr>
            <a:spLocks noGrp="1"/>
          </p:cNvSpPr>
          <p:nvPr>
            <p:ph sz="quarter" idx="1"/>
          </p:nvPr>
        </p:nvSpPr>
        <p:spPr/>
        <p:txBody>
          <a:bodyPr>
            <a:normAutofit fontScale="85000" lnSpcReduction="10000"/>
          </a:bodyPr>
          <a:lstStyle/>
          <a:p>
            <a:pPr marL="514350" indent="-514350">
              <a:buNone/>
            </a:pPr>
            <a:r>
              <a:rPr lang="de-DE" dirty="0" smtClean="0"/>
              <a:t>Anfang 2016 geben die Landeskirchen Rückmeldung über Zustimmung und Änderungswünsche.</a:t>
            </a:r>
          </a:p>
          <a:p>
            <a:pPr marL="514350" indent="-514350">
              <a:buNone/>
            </a:pPr>
            <a:endParaRPr lang="de-DE" dirty="0" smtClean="0"/>
          </a:p>
          <a:p>
            <a:pPr marL="514350" indent="-514350">
              <a:buNone/>
            </a:pPr>
            <a:r>
              <a:rPr lang="de-DE" dirty="0" smtClean="0"/>
              <a:t>2016/2017 wird der Entwurf dann voraussichtlich durch eine Arbeitsgruppe überarbeitet.</a:t>
            </a:r>
          </a:p>
          <a:p>
            <a:pPr marL="514350" indent="-514350">
              <a:buNone/>
            </a:pPr>
            <a:endParaRPr lang="de-DE" dirty="0" smtClean="0"/>
          </a:p>
          <a:p>
            <a:pPr marL="514350" indent="-514350">
              <a:buNone/>
            </a:pPr>
            <a:r>
              <a:rPr lang="de-DE" dirty="0" smtClean="0"/>
              <a:t>Im November 2017 soll die revidierte Ordnung beschlossen werden.</a:t>
            </a:r>
          </a:p>
          <a:p>
            <a:pPr marL="514350" indent="-514350">
              <a:buNone/>
            </a:pPr>
            <a:endParaRPr lang="de-DE" dirty="0" smtClean="0"/>
          </a:p>
          <a:p>
            <a:pPr marL="514350" indent="-514350">
              <a:buNone/>
            </a:pPr>
            <a:r>
              <a:rPr lang="de-DE" dirty="0" smtClean="0"/>
              <a:t>Zum 1. Advent 2018 könnte die neue Ordnung mit erneuertem Lektionar und Perikopenbuch eingeführt werden.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1"/>
          </p:nvPr>
        </p:nvSpPr>
        <p:spPr/>
        <p:txBody>
          <a:bodyPr/>
          <a:lstStyle/>
          <a:p>
            <a:endParaRPr lang="de-DE"/>
          </a:p>
        </p:txBody>
      </p:sp>
      <p:sp>
        <p:nvSpPr>
          <p:cNvPr id="3" name="Titel 2"/>
          <p:cNvSpPr>
            <a:spLocks noGrp="1"/>
          </p:cNvSpPr>
          <p:nvPr>
            <p:ph type="title"/>
          </p:nvPr>
        </p:nvSpPr>
        <p:spPr/>
        <p:txBody>
          <a:bodyPr/>
          <a:lstStyle/>
          <a:p>
            <a:r>
              <a:rPr lang="de-DE" dirty="0" smtClean="0"/>
              <a:t>Zeitplan &amp; was bisher geschah</a:t>
            </a:r>
            <a:endParaRPr lang="de-DE"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Wie können wir uns beteiligen?</a:t>
            </a:r>
            <a:endParaRPr lang="de-DE" dirty="0"/>
          </a:p>
        </p:txBody>
      </p:sp>
      <p:sp>
        <p:nvSpPr>
          <p:cNvPr id="3" name="Inhaltsplatzhalter 2"/>
          <p:cNvSpPr>
            <a:spLocks noGrp="1"/>
          </p:cNvSpPr>
          <p:nvPr>
            <p:ph sz="quarter" idx="1"/>
          </p:nvPr>
        </p:nvSpPr>
        <p:spPr/>
        <p:txBody>
          <a:bodyPr>
            <a:normAutofit lnSpcReduction="10000"/>
          </a:bodyPr>
          <a:lstStyle/>
          <a:p>
            <a:pPr marL="514350" indent="-514350">
              <a:buNone/>
            </a:pPr>
            <a:r>
              <a:rPr lang="de-DE" dirty="0" smtClean="0"/>
              <a:t>Rückmeldung geben</a:t>
            </a:r>
          </a:p>
          <a:p>
            <a:pPr marL="514350" indent="-514350"/>
            <a:r>
              <a:rPr lang="de-DE" dirty="0" smtClean="0"/>
              <a:t>digital und anonym ab September 2014 via </a:t>
            </a:r>
            <a:r>
              <a:rPr lang="de-DE" dirty="0" smtClean="0">
                <a:hlinkClick r:id="rId3"/>
              </a:rPr>
              <a:t>www.perikopenrevision.de</a:t>
            </a:r>
            <a:r>
              <a:rPr lang="de-DE" dirty="0" smtClean="0"/>
              <a:t>. Dort wird nach der Landeskirche gefragt, der man zugehört. </a:t>
            </a:r>
          </a:p>
          <a:p>
            <a:pPr marL="514350" indent="-514350"/>
            <a:r>
              <a:rPr lang="de-DE" dirty="0" smtClean="0"/>
              <a:t>schriftlich mit Absender an die Landeskirche (Gottesdienstreferat) oder an die Geschäftsführung Perikopenrevision</a:t>
            </a:r>
          </a:p>
          <a:p>
            <a:pPr marL="514350" indent="-514350">
              <a:buNone/>
            </a:pPr>
            <a:r>
              <a:rPr lang="de-DE" dirty="0" smtClean="0"/>
              <a:t>Die bei der Geschäftsführung eingegangenen Informationen werden an die jeweilige Landeskirche weitergeleitet.</a:t>
            </a:r>
          </a:p>
          <a:p>
            <a:pPr marL="514350" indent="-514350"/>
            <a:endParaRPr lang="de-DE"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Literaturhinweise 1</a:t>
            </a:r>
            <a:endParaRPr lang="de-DE" dirty="0"/>
          </a:p>
        </p:txBody>
      </p:sp>
      <p:sp>
        <p:nvSpPr>
          <p:cNvPr id="3" name="Inhaltsplatzhalter 2"/>
          <p:cNvSpPr>
            <a:spLocks noGrp="1"/>
          </p:cNvSpPr>
          <p:nvPr>
            <p:ph sz="quarter" idx="1"/>
          </p:nvPr>
        </p:nvSpPr>
        <p:spPr>
          <a:xfrm>
            <a:off x="467544" y="1556792"/>
            <a:ext cx="8229600" cy="4525963"/>
          </a:xfrm>
        </p:spPr>
        <p:txBody>
          <a:bodyPr>
            <a:noAutofit/>
          </a:bodyPr>
          <a:lstStyle/>
          <a:p>
            <a:r>
              <a:rPr lang="de-DE" sz="1600" dirty="0" smtClean="0"/>
              <a:t>Einführungen in Lektionar und Perikopenbuch</a:t>
            </a:r>
          </a:p>
          <a:p>
            <a:r>
              <a:rPr lang="de-DE" sz="1600" dirty="0" smtClean="0"/>
              <a:t>Deeg, Alexander und Jahn, Christine, Zur Revision des </a:t>
            </a:r>
            <a:r>
              <a:rPr lang="de-DE" sz="1600" dirty="0" err="1" smtClean="0"/>
              <a:t>Perikopensystems</a:t>
            </a:r>
            <a:r>
              <a:rPr lang="de-DE" sz="1600" dirty="0" smtClean="0"/>
              <a:t>.  Ein Zwischenbericht, in: </a:t>
            </a:r>
            <a:r>
              <a:rPr lang="de-DE" sz="1600" dirty="0" err="1" smtClean="0"/>
              <a:t>DtPfBl</a:t>
            </a:r>
            <a:r>
              <a:rPr lang="de-DE" sz="1600" dirty="0" smtClean="0"/>
              <a:t> 113/2013, Heft 4, 202-205, </a:t>
            </a:r>
            <a:r>
              <a:rPr lang="de-DE" sz="1600" dirty="0" smtClean="0">
                <a:hlinkClick r:id="rId3"/>
              </a:rPr>
              <a:t>http://www.pfarrerverband.de/pfarrerblatt</a:t>
            </a:r>
            <a:r>
              <a:rPr lang="de-DE" sz="1600" dirty="0" smtClean="0"/>
              <a:t> -&gt; Archiv (26.02.2014)</a:t>
            </a:r>
          </a:p>
          <a:p>
            <a:pPr lvl="0"/>
            <a:r>
              <a:rPr lang="de-DE" sz="1600" dirty="0" smtClean="0"/>
              <a:t>Empirische Studie zur </a:t>
            </a:r>
            <a:r>
              <a:rPr lang="de-DE" sz="1600" dirty="0" err="1" smtClean="0"/>
              <a:t>Perikopenordnung</a:t>
            </a:r>
            <a:r>
              <a:rPr lang="de-DE" sz="1600" dirty="0" smtClean="0"/>
              <a:t> – Abschlussbericht, epd-Dokumentation Nr. 44 vom 2. November 2010.</a:t>
            </a:r>
          </a:p>
          <a:p>
            <a:pPr lvl="0"/>
            <a:r>
              <a:rPr lang="de-DE" sz="1600" dirty="0" smtClean="0"/>
              <a:t>Gemeinsame Arbeitsstelle für gottesdienstliche Fragen (GAGF) (</a:t>
            </a:r>
            <a:r>
              <a:rPr lang="de-DE" sz="1600" dirty="0" err="1" smtClean="0"/>
              <a:t>Hg</a:t>
            </a:r>
            <a:r>
              <a:rPr lang="de-DE" sz="1600" dirty="0" smtClean="0"/>
              <a:t>.), Perikopenordnung in der Diskussion, Arbeitsstelle Gottesdienst, 18. Jg./2004, Heft 2.</a:t>
            </a:r>
          </a:p>
          <a:p>
            <a:pPr lvl="0"/>
            <a:r>
              <a:rPr lang="de-DE" sz="1600" dirty="0" smtClean="0"/>
              <a:t>Jahn, Christine (</a:t>
            </a:r>
            <a:r>
              <a:rPr lang="de-DE" sz="1600" dirty="0" err="1" smtClean="0"/>
              <a:t>Hg</a:t>
            </a:r>
            <a:r>
              <a:rPr lang="de-DE" sz="1600" dirty="0" smtClean="0"/>
              <a:t>.) im Auftrag der Kirchenämter von EKD, UEK und VELKD, Arbeit an der Perikopenrevision im Auftrag von EKD, UEK und VELKD. Erste Entwürfe zur Diskussion. Advent, Hannover 2012. Das Heft kann weiterhin über die Geschäftsführung bestellt werden und steht zum Download auf den Internetseiten der Kirchenämter.</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Literaturhinweise 2</a:t>
            </a:r>
            <a:endParaRPr lang="de-DE" dirty="0"/>
          </a:p>
        </p:txBody>
      </p:sp>
      <p:sp>
        <p:nvSpPr>
          <p:cNvPr id="3" name="Inhaltsplatzhalter 2"/>
          <p:cNvSpPr>
            <a:spLocks noGrp="1"/>
          </p:cNvSpPr>
          <p:nvPr>
            <p:ph sz="quarter" idx="1"/>
          </p:nvPr>
        </p:nvSpPr>
        <p:spPr>
          <a:xfrm>
            <a:off x="467544" y="1556792"/>
            <a:ext cx="8229600" cy="4525963"/>
          </a:xfrm>
        </p:spPr>
        <p:txBody>
          <a:bodyPr>
            <a:noAutofit/>
          </a:bodyPr>
          <a:lstStyle/>
          <a:p>
            <a:pPr lvl="0"/>
            <a:r>
              <a:rPr lang="de-DE" sz="1600" dirty="0" smtClean="0"/>
              <a:t>Pastoraltheologie 101. Jg./2012, Heft 1, Die empirische Studie zur Perikopenordnung. Kontext und Ergebnisse, mit Beiträgen von Michael Meyer-Blanck, Gert Pickel, Kornelia Sammet, Nadine </a:t>
            </a:r>
            <a:r>
              <a:rPr lang="de-DE" sz="1600" dirty="0" err="1" smtClean="0"/>
              <a:t>Jukschat</a:t>
            </a:r>
            <a:r>
              <a:rPr lang="de-DE" sz="1600" dirty="0" smtClean="0"/>
              <a:t> und Kerstin Menzel.</a:t>
            </a:r>
          </a:p>
          <a:p>
            <a:pPr lvl="0"/>
            <a:r>
              <a:rPr lang="de-DE" sz="1600" dirty="0" smtClean="0"/>
              <a:t>Kirchenamt der EKD, Amt der UEK, Amt der VELKD (</a:t>
            </a:r>
            <a:r>
              <a:rPr lang="de-DE" sz="1600" dirty="0" err="1" smtClean="0"/>
              <a:t>Hg</a:t>
            </a:r>
            <a:r>
              <a:rPr lang="de-DE" sz="1600" dirty="0" smtClean="0"/>
              <a:t>.), Auf dem Weg zur Perikopenrevision. Dokumentation einer wissenschaftlichen Fachtagung, Hannover 2010. (Preis 10,- Euro)</a:t>
            </a:r>
          </a:p>
          <a:p>
            <a:pPr lvl="0"/>
            <a:r>
              <a:rPr lang="de-DE" sz="1600" dirty="0" smtClean="0"/>
              <a:t>Liturgische Konferenz (</a:t>
            </a:r>
            <a:r>
              <a:rPr lang="de-DE" sz="1600" dirty="0" err="1" smtClean="0"/>
              <a:t>Hg</a:t>
            </a:r>
            <a:r>
              <a:rPr lang="de-DE" sz="1600" dirty="0" smtClean="0"/>
              <a:t>.), Liturgie und Kultur. Zeitschrift der Liturgischen Konferenz für Gottesdienst, Musik und Kunst, Perikopenreform. Empfehlungen aus der Liturgischen Konferenz,  3. Jg./2012, Heft 1.</a:t>
            </a:r>
          </a:p>
          <a:p>
            <a:pPr lvl="0"/>
            <a:r>
              <a:rPr lang="de-DE" sz="1600" dirty="0" smtClean="0"/>
              <a:t>Raschzok, Klaus, Zur Hermeneutik ausgewählter </a:t>
            </a:r>
            <a:r>
              <a:rPr lang="de-DE" sz="1600" dirty="0" err="1" smtClean="0"/>
              <a:t>Perikopensysteme</a:t>
            </a:r>
            <a:r>
              <a:rPr lang="de-DE" sz="1600" dirty="0" smtClean="0"/>
              <a:t> des Protestantismus im 19. und frühen 20. Jahrhundert, in: Jahrbuch für Liturgik und Hymnologie 2013, S. 32-67.</a:t>
            </a:r>
            <a:endParaRPr lang="de-DE"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Zeitlicher Verlauf der Revision</a:t>
            </a:r>
            <a:endParaRPr lang="de-DE" dirty="0"/>
          </a:p>
        </p:txBody>
      </p:sp>
      <p:graphicFrame>
        <p:nvGraphicFramePr>
          <p:cNvPr id="5" name="Inhaltsplatzhalter 4"/>
          <p:cNvGraphicFramePr>
            <a:graphicFrameLocks noGrp="1"/>
          </p:cNvGraphicFramePr>
          <p:nvPr>
            <p:ph sz="quarter" idx="1"/>
          </p:nvPr>
        </p:nvGraphicFramePr>
        <p:xfrm>
          <a:off x="612775" y="1600200"/>
          <a:ext cx="8153400" cy="3779520"/>
        </p:xfrm>
        <a:graphic>
          <a:graphicData uri="http://schemas.openxmlformats.org/drawingml/2006/table">
            <a:tbl>
              <a:tblPr bandRow="1">
                <a:tableStyleId>{5C22544A-7EE6-4342-B048-85BDC9FD1C3A}</a:tableStyleId>
              </a:tblPr>
              <a:tblGrid>
                <a:gridCol w="5289501"/>
                <a:gridCol w="2863899"/>
              </a:tblGrid>
              <a:tr h="370840">
                <a:tc>
                  <a:txBody>
                    <a:bodyPr/>
                    <a:lstStyle/>
                    <a:p>
                      <a:r>
                        <a:rPr lang="de-DE" sz="3200" dirty="0" smtClean="0"/>
                        <a:t>Konzeption</a:t>
                      </a:r>
                      <a:r>
                        <a:rPr lang="de-DE" sz="3200" baseline="0" dirty="0" smtClean="0"/>
                        <a:t> und Prozessplanung</a:t>
                      </a:r>
                      <a:endParaRPr lang="de-DE" sz="3200" dirty="0"/>
                    </a:p>
                  </a:txBody>
                  <a:tcPr marL="90593" marR="90593"/>
                </a:tc>
                <a:tc>
                  <a:txBody>
                    <a:bodyPr/>
                    <a:lstStyle/>
                    <a:p>
                      <a:r>
                        <a:rPr lang="de-DE" sz="3200" smtClean="0"/>
                        <a:t>2008-2011</a:t>
                      </a:r>
                      <a:endParaRPr lang="de-DE" sz="3200" dirty="0"/>
                    </a:p>
                  </a:txBody>
                  <a:tcPr marL="90593" marR="90593"/>
                </a:tc>
              </a:tr>
              <a:tr h="370840">
                <a:tc>
                  <a:txBody>
                    <a:bodyPr/>
                    <a:lstStyle/>
                    <a:p>
                      <a:r>
                        <a:rPr lang="de-DE" sz="3200" dirty="0" smtClean="0"/>
                        <a:t>Erarbeitung und Tests </a:t>
                      </a:r>
                    </a:p>
                    <a:p>
                      <a:endParaRPr lang="de-DE" sz="3200" dirty="0"/>
                    </a:p>
                  </a:txBody>
                  <a:tcPr marL="90593" marR="90593"/>
                </a:tc>
                <a:tc>
                  <a:txBody>
                    <a:bodyPr/>
                    <a:lstStyle/>
                    <a:p>
                      <a:r>
                        <a:rPr lang="de-DE" sz="3200" dirty="0" smtClean="0"/>
                        <a:t>2011-2014</a:t>
                      </a:r>
                      <a:endParaRPr lang="de-DE" sz="3200" dirty="0"/>
                    </a:p>
                  </a:txBody>
                  <a:tcPr marL="90593" marR="90593"/>
                </a:tc>
              </a:tr>
              <a:tr h="370840">
                <a:tc>
                  <a:txBody>
                    <a:bodyPr/>
                    <a:lstStyle/>
                    <a:p>
                      <a:r>
                        <a:rPr lang="de-DE" sz="3200" dirty="0" smtClean="0"/>
                        <a:t>Erprobung und Überarbeitung </a:t>
                      </a:r>
                    </a:p>
                    <a:p>
                      <a:endParaRPr lang="de-DE" sz="3200" dirty="0"/>
                    </a:p>
                  </a:txBody>
                  <a:tcPr marL="90593" marR="90593"/>
                </a:tc>
                <a:tc>
                  <a:txBody>
                    <a:bodyPr/>
                    <a:lstStyle/>
                    <a:p>
                      <a:r>
                        <a:rPr lang="de-DE" sz="3200" dirty="0" smtClean="0"/>
                        <a:t>2014-2017</a:t>
                      </a:r>
                      <a:endParaRPr lang="de-DE" sz="3200" dirty="0"/>
                    </a:p>
                  </a:txBody>
                  <a:tcPr marL="90593" marR="90593"/>
                </a:tc>
              </a:tr>
              <a:tr h="370840">
                <a:tc>
                  <a:txBody>
                    <a:bodyPr/>
                    <a:lstStyle/>
                    <a:p>
                      <a:r>
                        <a:rPr lang="de-DE" sz="3200" dirty="0" smtClean="0"/>
                        <a:t>Einführung</a:t>
                      </a:r>
                    </a:p>
                    <a:p>
                      <a:endParaRPr lang="de-DE" sz="3200" dirty="0"/>
                    </a:p>
                  </a:txBody>
                  <a:tcPr marL="90593" marR="90593"/>
                </a:tc>
                <a:tc>
                  <a:txBody>
                    <a:bodyPr/>
                    <a:lstStyle/>
                    <a:p>
                      <a:r>
                        <a:rPr lang="de-DE" sz="3200" dirty="0" smtClean="0"/>
                        <a:t>2017 /</a:t>
                      </a:r>
                      <a:r>
                        <a:rPr lang="de-DE" sz="3200" baseline="0" dirty="0" smtClean="0"/>
                        <a:t> 2018</a:t>
                      </a:r>
                      <a:endParaRPr lang="de-DE" sz="3200" dirty="0"/>
                    </a:p>
                  </a:txBody>
                  <a:tcPr marL="90593" marR="90593"/>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Was bisher geschah</a:t>
            </a:r>
            <a:endParaRPr lang="de-DE" dirty="0"/>
          </a:p>
        </p:txBody>
      </p:sp>
      <p:sp>
        <p:nvSpPr>
          <p:cNvPr id="3" name="Inhaltsplatzhalter 2"/>
          <p:cNvSpPr>
            <a:spLocks noGrp="1"/>
          </p:cNvSpPr>
          <p:nvPr>
            <p:ph sz="quarter" idx="1"/>
          </p:nvPr>
        </p:nvSpPr>
        <p:spPr/>
        <p:txBody>
          <a:bodyPr>
            <a:normAutofit/>
          </a:bodyPr>
          <a:lstStyle/>
          <a:p>
            <a:pPr>
              <a:buNone/>
            </a:pPr>
            <a:r>
              <a:rPr lang="de-DE" dirty="0"/>
              <a:t>                         </a:t>
            </a:r>
          </a:p>
          <a:p>
            <a:pPr marL="514350" indent="-514350">
              <a:buFont typeface="+mj-lt"/>
              <a:buAutoNum type="arabicPeriod"/>
            </a:pPr>
            <a:r>
              <a:rPr lang="de-DE" dirty="0"/>
              <a:t>Empirische Studie und konzeptionelle </a:t>
            </a:r>
            <a:r>
              <a:rPr lang="de-DE" dirty="0" smtClean="0"/>
              <a:t>Klärung</a:t>
            </a:r>
          </a:p>
          <a:p>
            <a:pPr marL="514350" indent="-514350">
              <a:buFont typeface="+mj-lt"/>
              <a:buAutoNum type="arabicPeriod"/>
            </a:pPr>
            <a:endParaRPr lang="de-DE" dirty="0" smtClean="0"/>
          </a:p>
          <a:p>
            <a:pPr marL="514350" indent="-514350">
              <a:buFont typeface="+mj-lt"/>
              <a:buAutoNum type="arabicPeriod"/>
            </a:pPr>
            <a:r>
              <a:rPr lang="de-DE" dirty="0" smtClean="0"/>
              <a:t>Erarbeitung </a:t>
            </a:r>
            <a:r>
              <a:rPr lang="de-DE" dirty="0"/>
              <a:t>und </a:t>
            </a:r>
            <a:r>
              <a:rPr lang="de-DE" dirty="0" smtClean="0"/>
              <a:t>Tests</a:t>
            </a:r>
          </a:p>
          <a:p>
            <a:pPr marL="514350" indent="-514350">
              <a:buNone/>
            </a:pPr>
            <a:endParaRPr lang="de-D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marL="514350" indent="-514350"/>
            <a:r>
              <a:rPr lang="de-DE" dirty="0" smtClean="0"/>
              <a:t>Empirische Studie und konzeptionelle Klärung</a:t>
            </a:r>
          </a:p>
        </p:txBody>
      </p:sp>
      <p:sp>
        <p:nvSpPr>
          <p:cNvPr id="3" name="Inhaltsplatzhalter 2"/>
          <p:cNvSpPr>
            <a:spLocks noGrp="1"/>
          </p:cNvSpPr>
          <p:nvPr>
            <p:ph sz="quarter" idx="1"/>
          </p:nvPr>
        </p:nvSpPr>
        <p:spPr/>
        <p:txBody>
          <a:bodyPr>
            <a:normAutofit fontScale="40000" lnSpcReduction="20000"/>
          </a:bodyPr>
          <a:lstStyle/>
          <a:p>
            <a:pPr>
              <a:buNone/>
            </a:pPr>
            <a:r>
              <a:rPr lang="de-DE" dirty="0"/>
              <a:t>                         </a:t>
            </a:r>
          </a:p>
          <a:p>
            <a:pPr>
              <a:buNone/>
            </a:pPr>
            <a:r>
              <a:rPr lang="de-DE" sz="5000" dirty="0" smtClean="0"/>
              <a:t>Empirische Studie (Leitung Prof. W. Ratzmann und Prof. G. Pickel)</a:t>
            </a:r>
            <a:r>
              <a:rPr lang="de-DE" sz="5000" dirty="0" smtClean="0">
                <a:solidFill>
                  <a:srgbClr val="FF0000"/>
                </a:solidFill>
              </a:rPr>
              <a:t>*</a:t>
            </a:r>
          </a:p>
          <a:p>
            <a:pPr>
              <a:buNone/>
            </a:pPr>
            <a:r>
              <a:rPr lang="de-DE" sz="4000" dirty="0" smtClean="0"/>
              <a:t>Die Ordnung der gottesdienstlichen Lesungen und Predigttexte hat eine erstaunlich hohe Bindungskraft. </a:t>
            </a:r>
          </a:p>
          <a:p>
            <a:r>
              <a:rPr lang="de-DE" sz="4000" dirty="0" smtClean="0"/>
              <a:t>Fast zwei Drittel der Nutzer bindet sich </a:t>
            </a:r>
            <a:r>
              <a:rPr lang="de-DE" sz="4000" u="sng" dirty="0" smtClean="0"/>
              <a:t>immer</a:t>
            </a:r>
            <a:r>
              <a:rPr lang="de-DE" sz="4000" dirty="0" smtClean="0"/>
              <a:t> an die Perikopenordnung, nur 3 % selten oder nie. </a:t>
            </a:r>
          </a:p>
          <a:p>
            <a:r>
              <a:rPr lang="de-DE" sz="4000" dirty="0" smtClean="0"/>
              <a:t>Nur 2 % sind gegen jede Veränderung, 9 % fordern eine umfassende Veränderung, das breite Mittelfeld hält </a:t>
            </a:r>
            <a:r>
              <a:rPr lang="de-DE" sz="4000" i="1" dirty="0" smtClean="0"/>
              <a:t>einige</a:t>
            </a:r>
            <a:r>
              <a:rPr lang="de-DE" sz="4000" dirty="0" smtClean="0"/>
              <a:t> Verbesserungen für nötig.</a:t>
            </a:r>
          </a:p>
          <a:p>
            <a:pPr marL="228600" indent="-228600"/>
            <a:r>
              <a:rPr lang="de-DE" sz="4000" dirty="0" smtClean="0"/>
              <a:t>96% der Befragten hielten eine offizielle Leseordnung „generell für sinnvoll“, 87% sehen die derzeitige OLP „für sinnvoll“ an.</a:t>
            </a:r>
          </a:p>
          <a:p>
            <a:pPr marL="228600" indent="-228600"/>
            <a:r>
              <a:rPr lang="de-DE" sz="4000" dirty="0" smtClean="0"/>
              <a:t>Pfarrerinnen und Pfarrer sehen sich in positiver Weise dazu angehalten, „sich mit diesen Texten auseinanderzusetzen“.</a:t>
            </a:r>
          </a:p>
          <a:p>
            <a:pPr marL="228600" indent="-228600"/>
            <a:r>
              <a:rPr lang="de-DE" sz="4000" dirty="0" smtClean="0"/>
              <a:t>Kritik wird an „zu vielen Episteltexten“ geübt, während Texte mit biblischen Frauengestalten und das Alte Testament als „unterrepräsentiert“ empfunden werden.</a:t>
            </a:r>
          </a:p>
          <a:p>
            <a:pPr marL="514350" indent="-514350">
              <a:buNone/>
            </a:pPr>
            <a:endParaRPr lang="de-DE" dirty="0" smtClean="0"/>
          </a:p>
          <a:p>
            <a:pPr marL="514350" lvl="0" indent="-514350">
              <a:buNone/>
            </a:pPr>
            <a:r>
              <a:rPr lang="de-DE" sz="2500" dirty="0" smtClean="0"/>
              <a:t>* zitiert nach: Pastoraltheologie 101. Jg./2012, Heft 1, Die empirische Studie zur Perikopenordnung. Kontext und Ergebnisse, mit Beiträgen von Michael Meyer-Blanck, Gert Pickel, Kornelia Sammet, Nadine </a:t>
            </a:r>
            <a:r>
              <a:rPr lang="de-DE" sz="2500" dirty="0" err="1" smtClean="0"/>
              <a:t>Jukschat</a:t>
            </a:r>
            <a:r>
              <a:rPr lang="de-DE" sz="2500" dirty="0" smtClean="0"/>
              <a:t> und Kerstin Menzel und Empirische Studie zur Perikopenordnung - Abschlussbericht, epd-Dokumentation Nr. 44 vom 2. November 2010.</a:t>
            </a:r>
          </a:p>
          <a:p>
            <a:pPr marL="514350" indent="-514350">
              <a:buNone/>
            </a:pPr>
            <a:endParaRPr lang="de-DE" sz="2600" dirty="0"/>
          </a:p>
          <a:p>
            <a:pPr marL="514350" indent="-514350">
              <a:buNone/>
            </a:pPr>
            <a:endParaRPr lang="de-D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marL="514350" indent="-514350"/>
            <a:r>
              <a:rPr lang="de-DE" dirty="0" smtClean="0"/>
              <a:t>Empirische Studie und konzeptionelle Klärung</a:t>
            </a:r>
          </a:p>
        </p:txBody>
      </p:sp>
      <p:sp>
        <p:nvSpPr>
          <p:cNvPr id="3" name="Inhaltsplatzhalter 2"/>
          <p:cNvSpPr>
            <a:spLocks noGrp="1"/>
          </p:cNvSpPr>
          <p:nvPr>
            <p:ph sz="quarter" idx="1"/>
          </p:nvPr>
        </p:nvSpPr>
        <p:spPr/>
        <p:txBody>
          <a:bodyPr>
            <a:normAutofit/>
          </a:bodyPr>
          <a:lstStyle/>
          <a:p>
            <a:pPr>
              <a:buNone/>
            </a:pPr>
            <a:r>
              <a:rPr lang="de-DE" dirty="0"/>
              <a:t>                         </a:t>
            </a:r>
            <a:endParaRPr lang="de-DE" dirty="0" smtClean="0"/>
          </a:p>
          <a:p>
            <a:pPr marL="228600" indent="-228600">
              <a:buNone/>
            </a:pPr>
            <a:r>
              <a:rPr lang="de-DE" dirty="0" smtClean="0"/>
              <a:t>Pickel und Ratzmann resümieren: </a:t>
            </a:r>
          </a:p>
          <a:p>
            <a:pPr marL="228600" indent="-228600">
              <a:buNone/>
            </a:pPr>
            <a:endParaRPr lang="de-DE" dirty="0" smtClean="0"/>
          </a:p>
          <a:p>
            <a:pPr marL="228600" indent="-228600">
              <a:buNone/>
            </a:pPr>
            <a:r>
              <a:rPr lang="de-DE" dirty="0" smtClean="0"/>
              <a:t>„Es herrscht eine relativ große Einigkeit unter den Mitgliedern der Landeskirchen hinsichtlich eines moderaten Umbaus der OLP.“</a:t>
            </a:r>
          </a:p>
          <a:p>
            <a:pPr marL="914400" lvl="1" indent="-514350">
              <a:buNone/>
            </a:pPr>
            <a:endParaRPr lang="de-DE" dirty="0" smtClean="0"/>
          </a:p>
          <a:p>
            <a:pPr marL="514350" indent="-514350">
              <a:buFont typeface="+mj-lt"/>
              <a:buAutoNum type="arabicPeriod"/>
            </a:pPr>
            <a:endParaRPr lang="de-DE" dirty="0" smtClean="0"/>
          </a:p>
          <a:p>
            <a:pPr marL="514350" indent="-514350">
              <a:buNone/>
            </a:pPr>
            <a:endParaRPr lang="de-DE" dirty="0"/>
          </a:p>
          <a:p>
            <a:pPr marL="514350" indent="-514350">
              <a:buNone/>
            </a:pPr>
            <a:endParaRPr lang="de-D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Empirische Studie und konzeptionelle Klärung 2008-2011</a:t>
            </a:r>
            <a:endParaRPr lang="de-DE" dirty="0"/>
          </a:p>
        </p:txBody>
      </p:sp>
      <p:sp>
        <p:nvSpPr>
          <p:cNvPr id="3" name="Inhaltsplatzhalter 2"/>
          <p:cNvSpPr>
            <a:spLocks noGrp="1"/>
          </p:cNvSpPr>
          <p:nvPr>
            <p:ph sz="quarter" idx="1"/>
          </p:nvPr>
        </p:nvSpPr>
        <p:spPr/>
        <p:txBody>
          <a:bodyPr>
            <a:normAutofit/>
          </a:bodyPr>
          <a:lstStyle/>
          <a:p>
            <a:pPr marL="228600" indent="-228600" algn="ctr">
              <a:buNone/>
            </a:pPr>
            <a:endParaRPr lang="de-DE" sz="3600" dirty="0" smtClean="0"/>
          </a:p>
          <a:p>
            <a:pPr marL="228600" indent="-228600" algn="just">
              <a:buNone/>
            </a:pPr>
            <a:r>
              <a:rPr lang="de-DE" dirty="0" smtClean="0"/>
              <a:t>	Eine Konsultation in Wuppertal im Mai 2010, dokumentiert in dem Band „Auf dem Weg zur Perikopenrevision“, hat unterschiedlichste Aspekte zusammengefügt, so dass 2011 der Beschluss fiel, eine </a:t>
            </a:r>
          </a:p>
          <a:p>
            <a:pPr marL="228600" indent="-228600" algn="just">
              <a:buNone/>
            </a:pPr>
            <a:r>
              <a:rPr lang="de-DE" dirty="0" smtClean="0"/>
              <a:t>			„</a:t>
            </a:r>
            <a:r>
              <a:rPr lang="de-DE" b="1" dirty="0" smtClean="0"/>
              <a:t>maßvolle Revision</a:t>
            </a:r>
            <a:r>
              <a:rPr lang="de-DE" dirty="0" smtClean="0"/>
              <a:t>“</a:t>
            </a:r>
          </a:p>
          <a:p>
            <a:pPr marL="228600" indent="-228600" algn="just">
              <a:buNone/>
            </a:pPr>
            <a:r>
              <a:rPr lang="de-DE" dirty="0" smtClean="0"/>
              <a:t>	zu erarbeiten.</a:t>
            </a:r>
            <a:endParaRPr lang="de-D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Grundlinien der Revision</a:t>
            </a:r>
          </a:p>
        </p:txBody>
      </p:sp>
      <p:sp>
        <p:nvSpPr>
          <p:cNvPr id="3" name="Inhaltsplatzhalter 2"/>
          <p:cNvSpPr>
            <a:spLocks noGrp="1"/>
          </p:cNvSpPr>
          <p:nvPr>
            <p:ph sz="quarter" idx="1"/>
          </p:nvPr>
        </p:nvSpPr>
        <p:spPr/>
        <p:txBody>
          <a:bodyPr>
            <a:normAutofit/>
          </a:bodyPr>
          <a:lstStyle/>
          <a:p>
            <a:pPr marL="514350" indent="-514350">
              <a:buFont typeface="+mj-lt"/>
              <a:buAutoNum type="arabicPeriod"/>
            </a:pPr>
            <a:r>
              <a:rPr lang="de-DE" sz="3000" dirty="0" smtClean="0"/>
              <a:t>Treue zur bewährten Ordnung</a:t>
            </a:r>
          </a:p>
          <a:p>
            <a:pPr marL="514350" indent="-514350">
              <a:buFont typeface="+mj-lt"/>
              <a:buAutoNum type="arabicPeriod"/>
            </a:pPr>
            <a:r>
              <a:rPr lang="de-DE" sz="3000" dirty="0" smtClean="0"/>
              <a:t>Erhöhung des Anteils der alttestamentlichen Texte</a:t>
            </a:r>
          </a:p>
          <a:p>
            <a:pPr marL="514350" indent="-514350">
              <a:buFont typeface="+mj-lt"/>
              <a:buAutoNum type="arabicPeriod"/>
            </a:pPr>
            <a:r>
              <a:rPr lang="de-DE" sz="3000" dirty="0" smtClean="0"/>
              <a:t>Vielfalt von bibl. Büchern und Themen darbieten</a:t>
            </a:r>
          </a:p>
          <a:p>
            <a:pPr marL="514350" indent="-514350">
              <a:buFont typeface="+mj-lt"/>
              <a:buAutoNum type="arabicPeriod"/>
            </a:pPr>
            <a:r>
              <a:rPr lang="de-DE" sz="3000" dirty="0" smtClean="0"/>
              <a:t>Überprüfung der Struktur des Kirchenjahres und der besonderen Feste und Gedenktage </a:t>
            </a:r>
          </a:p>
          <a:p>
            <a:pPr marL="514350" indent="-514350">
              <a:buFont typeface="+mj-lt"/>
              <a:buAutoNum type="arabicPeriod"/>
            </a:pPr>
            <a:r>
              <a:rPr lang="de-DE" sz="3000" dirty="0" smtClean="0"/>
              <a:t>Orientierung am „</a:t>
            </a:r>
            <a:r>
              <a:rPr lang="de-DE" sz="3000" dirty="0" err="1" smtClean="0"/>
              <a:t>Konsonanzprinzip</a:t>
            </a:r>
            <a:r>
              <a:rPr lang="de-DE" sz="3000" dirty="0" smtClean="0"/>
              <a:t>“</a:t>
            </a:r>
          </a:p>
          <a:p>
            <a:pPr marL="514350" indent="-514350">
              <a:buFont typeface="+mj-lt"/>
              <a:buAutoNum type="arabicPeriod"/>
            </a:pPr>
            <a:r>
              <a:rPr lang="de-DE" sz="3000" dirty="0" smtClean="0"/>
              <a:t>Mischung der Predigttextreihen</a:t>
            </a:r>
          </a:p>
          <a:p>
            <a:pPr marL="514350" indent="-514350">
              <a:buFont typeface="+mj-lt"/>
              <a:buAutoNum type="arabicPeriod"/>
            </a:pPr>
            <a:r>
              <a:rPr lang="de-DE" sz="3000" dirty="0" smtClean="0"/>
              <a:t>Aufnahme von Impulsen aus Ökumene </a:t>
            </a:r>
          </a:p>
          <a:p>
            <a:pPr marL="514350" indent="-514350">
              <a:buFont typeface="+mj-lt"/>
              <a:buAutoNum type="arabicPeriod"/>
            </a:pPr>
            <a:endParaRPr lang="de-DE" sz="2400" dirty="0" smtClean="0"/>
          </a:p>
          <a:p>
            <a:pPr marL="514350" indent="-514350">
              <a:buFont typeface="+mj-lt"/>
              <a:buAutoNum type="arabicPeriod"/>
            </a:pPr>
            <a:endParaRPr lang="de-DE" sz="24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alathea">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Galathe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alathe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0</TotalTime>
  <Words>1555</Words>
  <Application>Microsoft Office PowerPoint</Application>
  <PresentationFormat>Bildschirmpräsentation (4:3)</PresentationFormat>
  <Paragraphs>220</Paragraphs>
  <Slides>32</Slides>
  <Notes>24</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32</vt:i4>
      </vt:variant>
    </vt:vector>
  </HeadingPairs>
  <TitlesOfParts>
    <vt:vector size="34" baseType="lpstr">
      <vt:lpstr>Galathea</vt:lpstr>
      <vt:lpstr>Picture</vt:lpstr>
      <vt:lpstr>Perikopenrevision</vt:lpstr>
      <vt:lpstr>Übersicht</vt:lpstr>
      <vt:lpstr>Zeitplan &amp; was bisher geschah</vt:lpstr>
      <vt:lpstr>Zeitlicher Verlauf der Revision</vt:lpstr>
      <vt:lpstr>Was bisher geschah</vt:lpstr>
      <vt:lpstr>Empirische Studie und konzeptionelle Klärung</vt:lpstr>
      <vt:lpstr>Empirische Studie und konzeptionelle Klärung</vt:lpstr>
      <vt:lpstr>Empirische Studie und konzeptionelle Klärung 2008-2011</vt:lpstr>
      <vt:lpstr>Grundlinien der Revision</vt:lpstr>
      <vt:lpstr>Erarbeitung und Tests</vt:lpstr>
      <vt:lpstr>Mitglieder der AG Perikopenrevision</vt:lpstr>
      <vt:lpstr>Geschäftsführung</vt:lpstr>
      <vt:lpstr>Korrespondierende Mitglieder</vt:lpstr>
      <vt:lpstr>Der Entwurf</vt:lpstr>
      <vt:lpstr>Teil I Sonn- und Festtage: Was bleibt?</vt:lpstr>
      <vt:lpstr>Teil I Sonn- und Festtage: Was ändert sich?</vt:lpstr>
      <vt:lpstr>Teil I Sonn- und Festtage: Was ändert sich?</vt:lpstr>
      <vt:lpstr>Teil I Sonn- und Festtage: Was ändert sich?</vt:lpstr>
      <vt:lpstr>Teil I Sonn- und Festtage: Was ändert sich?</vt:lpstr>
      <vt:lpstr>Teil I Sonn- und Festtage: Was ändert sich?</vt:lpstr>
      <vt:lpstr>Teil I Sonn- und Festtage: Was ändert sich?</vt:lpstr>
      <vt:lpstr>Teil I Sonn- und Festtage: Was ändert sich?</vt:lpstr>
      <vt:lpstr>Teil II Unbewegliche Feste und Gedenktage</vt:lpstr>
      <vt:lpstr>Teil II Unbewegliche Feste und Gedenktage</vt:lpstr>
      <vt:lpstr>Teil III  Themenfelder</vt:lpstr>
      <vt:lpstr>Teil III Themenfelder (Bisher: Besondere Tage und Anlässe)</vt:lpstr>
      <vt:lpstr>Wie geht es weiter?</vt:lpstr>
      <vt:lpstr>Wie geht es weiter?</vt:lpstr>
      <vt:lpstr>Wie geht es weiter?</vt:lpstr>
      <vt:lpstr>Wie können wir uns beteiligen?</vt:lpstr>
      <vt:lpstr>Literaturhinweise 1</vt:lpstr>
      <vt:lpstr>Literaturhinweise 2</vt:lpstr>
    </vt:vector>
  </TitlesOfParts>
  <Company>TESTEKD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Zeitler, Barbara (VELKD)</dc:creator>
  <cp:lastModifiedBy>Jahn, Christine (VELKD)</cp:lastModifiedBy>
  <cp:revision>116</cp:revision>
  <dcterms:created xsi:type="dcterms:W3CDTF">2013-05-15T09:46:16Z</dcterms:created>
  <dcterms:modified xsi:type="dcterms:W3CDTF">2014-07-23T12:22:41Z</dcterms:modified>
</cp:coreProperties>
</file>